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5" r:id="rId4"/>
    <p:sldId id="288" r:id="rId5"/>
    <p:sldId id="258" r:id="rId6"/>
    <p:sldId id="268" r:id="rId7"/>
    <p:sldId id="293" r:id="rId8"/>
    <p:sldId id="259" r:id="rId9"/>
    <p:sldId id="289" r:id="rId10"/>
    <p:sldId id="269" r:id="rId11"/>
    <p:sldId id="291" r:id="rId12"/>
    <p:sldId id="273" r:id="rId13"/>
    <p:sldId id="278" r:id="rId14"/>
    <p:sldId id="276" r:id="rId15"/>
    <p:sldId id="292" r:id="rId16"/>
    <p:sldId id="260" r:id="rId17"/>
    <p:sldId id="282" r:id="rId18"/>
    <p:sldId id="271" r:id="rId19"/>
    <p:sldId id="286" r:id="rId20"/>
    <p:sldId id="280" r:id="rId21"/>
    <p:sldId id="284" r:id="rId22"/>
    <p:sldId id="274" r:id="rId23"/>
    <p:sldId id="261" r:id="rId24"/>
    <p:sldId id="275" r:id="rId25"/>
    <p:sldId id="290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FE2FEE-469C-C232-0DC1-77AEBB81F66E}" v="157" dt="2024-12-11T15:15:21.419"/>
    <p1510:client id="{D3856D2B-24E4-8376-E55E-65CA2298CFA2}" v="5" dt="2024-12-11T15:16:45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13T15:15:08.2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31080 2872 16383 0 0,'-5'0'0'0'0,"-7"0"0"0"0,-6 0 0 0 0,0-5 0 0 0,-2-1 0 0 0,-3-1 0 0 0,-2 2 0 0 0,-2 2 0 0 0,-1 0 0 0 0,-1 2 0 0 0,-1 1 0 0 0,5-5 0 0 0,2-2 0 0 0,-1 1 0 0 0,0 1 0 0 0,-2 2 0 0 0,-1 1 0 0 0,-2 1 0 0 0,0 0 0 0 0,0 1 0 0 0,4-4 0 0 0,2-3 0 0 0,0 1 0 0 0,-1 1 0 0 0,3-3 0 0 0,0-1 0 0 0,-1 1 0 0 0,-2 3 0 0 0,-1 1 0 0 0,-3 2 0 0 0,0 1 0 0 0,-1 1 0 0 0,4-5 0 0 0,2-1 0 0 0,-1 0 0 0 0,0 1 0 0 0,-2 2 0 0 0,-1 1 0 0 0,-2 1 0 0 0,0 0 0 0 0,0 1 0 0 0,-1 0 0 0 0,1 1 0 0 0,-1-1 0 0 0,0 0 0 0 0,1 0 0 0 0,-1 0 0 0 0,1 0 0 0 0,-1 0 0 0 0,1 0 0 0 0,0 0 0 0 0,-1 0 0 0 0,1 0 0 0 0,-1 0 0 0 0,1 0 0 0 0,0 0 0 0 0,-1 0 0 0 0,1 0 0 0 0,-1 0 0 0 0,1 0 0 0 0,0 0 0 0 0,-1 0 0 0 0,1 0 0 0 0,0 0 0 0 0,-1 5 0 0 0,1 2 0 0 0,-1-1 0 0 0,6 4 0 0 0,1 1 0 0 0,0-3 0 0 0,4 4 0 0 0,0-2 0 0 0,-2-1 0 0 0,3 2 0 0 0,-1 0 0 0 0,-2-3 0 0 0,3 3 0 0 0,-1-1 0 0 0,3 3 0 0 0,-1 0 0 0 0,-2-3 0 0 0,1 2 0 0 0,0-1 0 0 0,2 2 0 0 0,-1 0 0 0 0,-2-3 0 0 0,2 2 0 0 0,3 4 0 0 0,0-1 0 0 0,2 2 0 0 0,-2-1 0 0 0,1 0 0 0 0,3 4 0 0 0,-1-2 0 0 0,0 1 0 0 0,3 2 0 0 0,-3-3 0 0 0,1 2 0 0 0,2 1 0 0 0,2 3 0 0 0,2 1 0 0 0,3 3 0 0 0,0 1 0 0 0,1 0 0 0 0,0 1 0 0 0,1 0 0 0 0,-1-1 0 0 0,0 1 0 0 0,1 0 0 0 0,-1-1 0 0 0,0 1 0 0 0,0-1 0 0 0,0 1 0 0 0,5-6 0 0 0,2-1 0 0 0,-1 0 0 0 0,-1 1 0 0 0,-1 2 0 0 0,3-4 0 0 0,1 0 0 0 0,-1 0 0 0 0,3-3 0 0 0,0 1 0 0 0,-2 1 0 0 0,3-3 0 0 0,0 1 0 0 0,2-3 0 0 0,0 1 0 0 0,2-3 0 0 0,-1 2 0 0 0,1-3 0 0 0,-1 3 0 0 0,2-3 0 0 0,-2 3 0 0 0,2-3 0 0 0,3-2 0 0 0,-2 1 0 0 0,2-1 0 0 0,-3 2 0 0 0,1 0 0 0 0,-3 1 0 0 0,2 0 0 0 0,3-4 0 0 0,-2 3 0 0 0,2-2 0 0 0,1-3 0 0 0,-1 3 0 0 0,0-1 0 0 0,3-2 0 0 0,-4 3 0 0 0,2-1 0 0 0,-4 3 0 0 0,1 0 0 0 0,2-3 0 0 0,4 2 0 0 0,2-1 0 0 0,2-3 0 0 0,-4 3 0 0 0,0 0 0 0 0,0-3 0 0 0,2-2 0 0 0,-3 2 0 0 0,-1 1 0 0 0,1-2 0 0 0,2-2 0 0 0,2-2 0 0 0,-4 4 0 0 0,0 0 0 0 0,1 0 0 0 0,1 2 0 0 0,2 1 0 0 0,2-1 0 0 0,0-3 0 0 0,1-3 0 0 0,1 0 0 0 0,-5 3 0 0 0,-2 0 0 0 0,0 0 0 0 0,2-1 0 0 0,1-2 0 0 0,1-1 0 0 0,1-1 0 0 0,1-1 0 0 0,0 0 0 0 0,1 0 0 0 0,0 0 0 0 0,-1 0 0 0 0,1-1 0 0 0,-1 1 0 0 0,1 0 0 0 0,-1 0 0 0 0,1 0 0 0 0,-1 0 0 0 0,1 0 0 0 0,-1 0 0 0 0,0 0 0 0 0,1 0 0 0 0,-1 0 0 0 0,0 0 0 0 0,1 0 0 0 0,-1 0 0 0 0,1 0 0 0 0,-1 0 0 0 0,0 0 0 0 0,1 0 0 0 0,-1 0 0 0 0,1 0 0 0 0,-1 0 0 0 0,0 0 0 0 0,1 0 0 0 0,-1 0 0 0 0,1 0 0 0 0,-1 0 0 0 0,0 0 0 0 0,1 0 0 0 0,-1 0 0 0 0,1 0 0 0 0,-1 0 0 0 0,-5-5 0 0 0,-1-2 0 0 0,0 1 0 0 0,2 1 0 0 0,0 1 0 0 0,2 2 0 0 0,-3-4 0 0 0,-2-1 0 0 0,1 0 0 0 0,1 3 0 0 0,3 0 0 0 0,0 2 0 0 0,1 1 0 0 0,1 1 0 0 0,1 0 0 0 0,0 0 0 0 0,-1 1 0 0 0,-4-6 0 0 0,-2-2 0 0 0,0 1 0 0 0,2 1 0 0 0,0 2 0 0 0,-3-5 0 0 0,0 0 0 0 0,1 2 0 0 0,-4-4 0 0 0,0-1 0 0 0,2 3 0 0 0,3 2 0 0 0,-4-3 0 0 0,1 0 0 0 0,-4-3 0 0 0,0 0 0 0 0,3 3 0 0 0,3-3 0 0 0,2 1 0 0 0,-3-3 0 0 0,-1 1 0 0 0,-3-2 0 0 0,0 2 0 0 0,-3-3 0 0 0,1 2 0 0 0,-2-2 0 0 0,-4-3 0 0 0,2 2 0 0 0,-2-2 0 0 0,-1-2 0 0 0,1 2 0 0 0,0 0 0 0 0,-2-2 0 0 0,3 2 0 0 0,-1 0 0 0 0,-2-2 0 0 0,-2-3 0 0 0,-3-2 0 0 0,4 4 0 0 0,1 0 0 0 0,-2-1 0 0 0,-1-2 0 0 0,-2-1 0 0 0,-1-2 0 0 0,-1 0 0 0 0,-1-2 0 0 0,0 1 0 0 0,-1-1 0 0 0,1 1 0 0 0,0-1 0 0 0,0 0 0 0 0,0 1 0 0 0,-1-1 0 0 0,1 1 0 0 0,0-1 0 0 0,0 1 0 0 0,0 0 0 0 0,0-1 0 0 0,0 1 0 0 0,-5 4 0 0 0,-1 3 0 0 0,-6 4 0 0 0,1 0 0 0 0,1-1 0 0 0,-3 2 0 0 0,2-1 0 0 0,2-3 0 0 0,-3 3 0 0 0,2-1 0 0 0,-3 3 0 0 0,0-1 0 0 0,-2 3 0 0 0,2-2 0 0 0,-3 2 0 0 0,2-1 0 0 0,-2 1 0 0 0,2-1 0 0 0,-2 1 0 0 0,3-1 0 0 0,-3 1 0 0 0,-3 3 0 0 0,2-1 0 0 0,-2 1 0 0 0,-2 3 0 0 0,-2 2 0 0 0,2-2 0 0 0,0-1 0 0 0,-2 3 0 0 0,-1 1 0 0 0,2-4 0 0 0,1 1 0 0 0,-1 1 0 0 0,3-3 0 0 0,0 0 0 0 0,-3 2 0 0 0,-1 2 0 0 0,2-3 0 0 0,1 0 0 0 0,-3 2 0 0 0,-1 2 0 0 0,-2 1 0 0 0,-1 3 0 0 0,-2 0 0 0 0,0 1 0 0 0,-1 0 0 0 0,0 0 0 0 0,1 1 0 0 0,-1-1 0 0 0,0 0 0 0 0,1 0 0 0 0,-1 0 0 0 0,1 0 0 0 0,-1 0 0 0 0,1 0 0 0 0,0 0 0 0 0,-1 0 0 0 0,1 0 0 0 0,-1 0 0 0 0,1 0 0 0 0,0 0 0 0 0,-1 0 0 0 0,1 0 0 0 0,-1 0 0 0 0,1 0 0 0 0,0 0 0 0 0,-1 0 0 0 0,1 0 0 0 0,-1 0 0 0 0,1 0 0 0 0,0 0 0 0 0,-1 0 0 0 0,1 0 0 0 0,-1 0 0 0 0,1 0 0 0 0,0 0 0 0 0,-1 0 0 0 0,6 5 0 0 0,1 2 0 0 0,0-1 0 0 0,-1-1 0 0 0,-2-1 0 0 0,-1-2 0 0 0,4 5 0 0 0,0 0 0 0 0,0-1 0 0 0,-1-1 0 0 0,-2-2 0 0 0,-2-1 0 0 0,0-1 0 0 0,-1 0 0 0 0,-1-2 0 0 0,6 6 0 0 0,1 2 0 0 0,-1-1 0 0 0,0-1 0 0 0,-2-2 0 0 0,-1-1 0 0 0,-2-1 0 0 0,0 0 0 0 0,0-1 0 0 0,0 0 0 0 0,-1-1 0 0 0,0 1 0 0 0,1 0 0 0 0,-1 0 0 0 0,1 0 0 0 0,-1 0 0 0 0,1 0 0 0 0,-1 0 0 0 0,1 0 0 0 0,-1 0 0 0 0,1 0 0 0 0,0 0 0 0 0,-1 0 0 0 0,1 0 0 0 0,0 0 0 0 0,4 0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387231" y="1119672"/>
            <a:ext cx="11007092" cy="1266829"/>
          </a:xfrm>
        </p:spPr>
        <p:txBody>
          <a:bodyPr>
            <a:normAutofit/>
          </a:bodyPr>
          <a:lstStyle/>
          <a:p>
            <a:r>
              <a:rPr lang="cs-CZ" sz="7200" dirty="0">
                <a:latin typeface="Mystical Woods Rough Script"/>
              </a:rPr>
              <a:t>Naše cesta na Floridu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876270" y="4246391"/>
            <a:ext cx="1595310" cy="1011409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r>
              <a:rPr lang="cs-CZ"/>
              <a:t>            </a:t>
            </a:r>
            <a:r>
              <a:rPr lang="cs-CZ" sz="1400"/>
              <a:t>                           </a:t>
            </a:r>
          </a:p>
          <a:p>
            <a:endParaRPr lang="cs-CZ" sz="1400" dirty="0"/>
          </a:p>
          <a:p>
            <a:endParaRPr lang="cs-CZ" sz="1400" dirty="0"/>
          </a:p>
          <a:p>
            <a:endParaRPr lang="cs-CZ" dirty="0"/>
          </a:p>
          <a:p>
            <a:r>
              <a:rPr lang="cs-CZ" dirty="0"/>
              <a:t>               </a:t>
            </a:r>
          </a:p>
        </p:txBody>
      </p:sp>
      <p:pic>
        <p:nvPicPr>
          <p:cNvPr id="4" name="Obrázek 3" descr="How to Get Ice Spice in Fortnite">
            <a:extLst>
              <a:ext uri="{FF2B5EF4-FFF2-40B4-BE49-F238E27FC236}">
                <a16:creationId xmlns:a16="http://schemas.microsoft.com/office/drawing/2014/main" id="{568B9B2E-EAEB-DD28-AD9C-1880E0894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749" y="6731427"/>
            <a:ext cx="261906" cy="13053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911210-8351-DBE4-9C8C-EB8AB841228C}"/>
              </a:ext>
            </a:extLst>
          </p:cNvPr>
          <p:cNvSpPr txBox="1"/>
          <p:nvPr/>
        </p:nvSpPr>
        <p:spPr>
          <a:xfrm>
            <a:off x="5758556" y="5434791"/>
            <a:ext cx="60898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600" dirty="0">
                <a:latin typeface="Rockwell"/>
              </a:rPr>
              <a:t>Viktor Horák a Jakub </a:t>
            </a:r>
            <a:r>
              <a:rPr lang="cs-CZ" sz="3600" err="1">
                <a:latin typeface="Rockwell"/>
              </a:rPr>
              <a:t>Rajsigl</a:t>
            </a:r>
            <a:endParaRPr lang="cs-CZ" sz="3600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F89FE-A76F-FDF2-9664-86C4B5CA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717156"/>
            <a:ext cx="3886892" cy="466383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5400"/>
              <a:t>2.6. se podíváme na Miami </a:t>
            </a:r>
            <a:r>
              <a:rPr lang="cs-CZ" sz="5400" err="1"/>
              <a:t>Beach</a:t>
            </a:r>
            <a:r>
              <a:rPr lang="cs-CZ" sz="5400"/>
              <a:t> a do města</a:t>
            </a:r>
          </a:p>
        </p:txBody>
      </p:sp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MIAMI BEACH - VÁNOCE A SILVESTR V TROPECH - Zájezdy WISNAR groupe mondiale  s.r.o.">
            <a:extLst>
              <a:ext uri="{FF2B5EF4-FFF2-40B4-BE49-F238E27FC236}">
                <a16:creationId xmlns:a16="http://schemas.microsoft.com/office/drawing/2014/main" id="{8FC59A33-AE2A-670A-3499-933748F791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0" r="56926" b="-3"/>
          <a:stretch/>
        </p:blipFill>
        <p:spPr>
          <a:xfrm>
            <a:off x="6096001" y="1"/>
            <a:ext cx="3048000" cy="3429000"/>
          </a:xfrm>
          <a:prstGeom prst="rect">
            <a:avLst/>
          </a:prstGeom>
        </p:spPr>
      </p:pic>
      <p:pic>
        <p:nvPicPr>
          <p:cNvPr id="6" name="Obrázek 5" descr="Miami Beach Is 'North America's Leading Beach Destination'">
            <a:extLst>
              <a:ext uri="{FF2B5EF4-FFF2-40B4-BE49-F238E27FC236}">
                <a16:creationId xmlns:a16="http://schemas.microsoft.com/office/drawing/2014/main" id="{38B8E46D-0840-2321-6AFF-A11EDDD768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19" r="10149" b="3"/>
          <a:stretch/>
        </p:blipFill>
        <p:spPr>
          <a:xfrm>
            <a:off x="9144000" y="10"/>
            <a:ext cx="3048000" cy="3428991"/>
          </a:xfrm>
          <a:prstGeom prst="rect">
            <a:avLst/>
          </a:prstGeom>
        </p:spPr>
      </p:pic>
      <p:pic>
        <p:nvPicPr>
          <p:cNvPr id="5" name="Obrázek 4" descr="Brickell City Center Modern Shopping Mall and Business Complex in Downtown  Miami, Miami, South Florida,USA Stock Photo - Alamy">
            <a:extLst>
              <a:ext uri="{FF2B5EF4-FFF2-40B4-BE49-F238E27FC236}">
                <a16:creationId xmlns:a16="http://schemas.microsoft.com/office/drawing/2014/main" id="{3FA61457-52C7-7220-3347-13CA35201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684" r="2" b="16224"/>
          <a:stretch/>
        </p:blipFill>
        <p:spPr>
          <a:xfrm>
            <a:off x="6096010" y="3429000"/>
            <a:ext cx="3047999" cy="3429000"/>
          </a:xfrm>
          <a:prstGeom prst="rect">
            <a:avLst/>
          </a:prstGeom>
        </p:spPr>
      </p:pic>
      <p:pic>
        <p:nvPicPr>
          <p:cNvPr id="4" name="Zástupný obsah 3" descr="Miami Worldcenter - One of the largest urban developments in the US">
            <a:extLst>
              <a:ext uri="{FF2B5EF4-FFF2-40B4-BE49-F238E27FC236}">
                <a16:creationId xmlns:a16="http://schemas.microsoft.com/office/drawing/2014/main" id="{31AABE3B-B64C-3575-24CE-BF359AF0A2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50" r="26326" b="-3"/>
          <a:stretch/>
        </p:blipFill>
        <p:spPr>
          <a:xfrm>
            <a:off x="9143997" y="3429000"/>
            <a:ext cx="304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C962AE-AF83-DF91-0837-DDB5B5B3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cs-CZ" sz="4000">
                <a:solidFill>
                  <a:schemeClr val="bg1"/>
                </a:solidFill>
              </a:rPr>
              <a:t>Cesta z hotelu na nádraží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EF63D-79CA-3BAB-50E8-C4DF626BE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endParaRPr lang="cs-CZ" sz="2400"/>
          </a:p>
        </p:txBody>
      </p:sp>
      <p:pic>
        <p:nvPicPr>
          <p:cNvPr id="5" name="Zástupný obsah 3" descr="Obsah obrázku text, snímek obrazovky, Webová stránka, software&#10;&#10;Popis se vygeneroval automaticky.">
            <a:extLst>
              <a:ext uri="{FF2B5EF4-FFF2-40B4-BE49-F238E27FC236}">
                <a16:creationId xmlns:a16="http://schemas.microsoft.com/office/drawing/2014/main" id="{47D5CCFB-70C7-DCF7-9FED-40BA7704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83" b="-3"/>
          <a:stretch/>
        </p:blipFill>
        <p:spPr>
          <a:xfrm>
            <a:off x="-3075" y="1687261"/>
            <a:ext cx="2746760" cy="3900582"/>
          </a:xfrm>
          <a:prstGeom prst="rect">
            <a:avLst/>
          </a:prstGeom>
        </p:spPr>
      </p:pic>
      <p:pic>
        <p:nvPicPr>
          <p:cNvPr id="6" name="Zástupný obsah 2" descr="Obsah obrázku text, mapa&#10;&#10;Popis se vygeneroval automaticky.">
            <a:extLst>
              <a:ext uri="{FF2B5EF4-FFF2-40B4-BE49-F238E27FC236}">
                <a16:creationId xmlns:a16="http://schemas.microsoft.com/office/drawing/2014/main" id="{8E8F3E6E-9A92-0A5F-6D20-9ACC86A66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49" y="3429682"/>
            <a:ext cx="8180465" cy="34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51C49E-EA8F-E18B-F16C-1EB76D222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Cesta </a:t>
            </a:r>
            <a:r>
              <a:rPr lang="en-US" sz="3600" err="1">
                <a:solidFill>
                  <a:srgbClr val="FFFFFF"/>
                </a:solidFill>
              </a:rPr>
              <a:t>vlakem</a:t>
            </a:r>
            <a:r>
              <a:rPr lang="en-US" sz="3600">
                <a:solidFill>
                  <a:srgbClr val="FFFFFF"/>
                </a:solidFill>
              </a:rPr>
              <a:t> z Miami do Orlanda.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 descr="Obsah obrázku text, snímek obrazovky, číslo, software&#10;&#10;Popis se vygeneroval automaticky.">
            <a:extLst>
              <a:ext uri="{FF2B5EF4-FFF2-40B4-BE49-F238E27FC236}">
                <a16:creationId xmlns:a16="http://schemas.microsoft.com/office/drawing/2014/main" id="{C81E9D28-CDAA-9485-B80E-B193B5479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3606" y="851284"/>
            <a:ext cx="4867738" cy="5160030"/>
          </a:xfrm>
          <a:prstGeom prst="rect">
            <a:avLst/>
          </a:prstGeom>
        </p:spPr>
      </p:pic>
      <p:pic>
        <p:nvPicPr>
          <p:cNvPr id="3" name="Obrázek 2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51CAA353-DB0E-92AA-66F4-3F001DCA0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41" y="983673"/>
            <a:ext cx="2828956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5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728166-1F7F-71DE-5754-BB969C1D1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/>
              <a:t>Cesta z </a:t>
            </a:r>
            <a:r>
              <a:rPr lang="en-US" sz="4600" err="1"/>
              <a:t>nádraží</a:t>
            </a:r>
            <a:r>
              <a:rPr lang="en-US" sz="4600"/>
              <a:t> do </a:t>
            </a:r>
            <a:r>
              <a:rPr lang="en-US" sz="4600" err="1"/>
              <a:t>hotelu</a:t>
            </a:r>
            <a:r>
              <a:rPr lang="en-US" sz="4600"/>
              <a:t> La Quinta </a:t>
            </a:r>
            <a:r>
              <a:rPr lang="en-US" sz="4600" err="1"/>
              <a:t>taxíkem</a:t>
            </a:r>
            <a:r>
              <a:rPr lang="en-US" sz="4600"/>
              <a:t> 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AB5ED593-426D-9A1E-B90A-1968B468E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97" y="2291078"/>
            <a:ext cx="3158369" cy="3600041"/>
          </a:xfrm>
          <a:prstGeom prst="rect">
            <a:avLst/>
          </a:prstGeom>
        </p:spPr>
      </p:pic>
      <p:pic>
        <p:nvPicPr>
          <p:cNvPr id="5" name="Obrázek 4" descr="Chauncy Fares | Pixar Cars Wiki | Fandom">
            <a:extLst>
              <a:ext uri="{FF2B5EF4-FFF2-40B4-BE49-F238E27FC236}">
                <a16:creationId xmlns:a16="http://schemas.microsoft.com/office/drawing/2014/main" id="{24CC9ED3-9070-C147-09AF-76626CDA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673" y="2010019"/>
            <a:ext cx="3758184" cy="2010628"/>
          </a:xfrm>
          <a:prstGeom prst="rect">
            <a:avLst/>
          </a:prstGeom>
        </p:spPr>
      </p:pic>
      <p:pic>
        <p:nvPicPr>
          <p:cNvPr id="3" name="Obrázek 2" descr="Obsah obrázku text, snímek obrazovky, Svět, mapa&#10;&#10;Popis se vygeneroval automaticky.">
            <a:extLst>
              <a:ext uri="{FF2B5EF4-FFF2-40B4-BE49-F238E27FC236}">
                <a16:creationId xmlns:a16="http://schemas.microsoft.com/office/drawing/2014/main" id="{339B8BE6-88D3-D178-4254-06268DFFB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914" y="4216523"/>
            <a:ext cx="6895831" cy="26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4459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312FC5-CE9F-8620-9B9F-ADD675FCA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95520"/>
            <a:ext cx="10908792" cy="12039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600" kern="1200">
                <a:latin typeface="+mj-lt"/>
                <a:ea typeface="+mj-ea"/>
                <a:cs typeface="+mj-cs"/>
              </a:rPr>
              <a:t>V </a:t>
            </a:r>
            <a:r>
              <a:rPr lang="en-US" sz="4600" kern="1200" err="1">
                <a:latin typeface="+mj-lt"/>
                <a:ea typeface="+mj-ea"/>
                <a:cs typeface="+mj-cs"/>
              </a:rPr>
              <a:t>Orlandu</a:t>
            </a:r>
            <a:r>
              <a:rPr lang="en-US" sz="4600" kern="1200">
                <a:latin typeface="+mj-lt"/>
                <a:ea typeface="+mj-ea"/>
                <a:cs typeface="+mj-cs"/>
              </a:rPr>
              <a:t> se </a:t>
            </a:r>
            <a:r>
              <a:rPr lang="en-US" sz="4600" kern="1200" err="1">
                <a:latin typeface="+mj-lt"/>
                <a:ea typeface="+mj-ea"/>
                <a:cs typeface="+mj-cs"/>
              </a:rPr>
              <a:t>zabydlíme</a:t>
            </a:r>
            <a:r>
              <a:rPr lang="en-US" sz="4600" kern="1200">
                <a:latin typeface="+mj-lt"/>
                <a:ea typeface="+mj-ea"/>
                <a:cs typeface="+mj-cs"/>
              </a:rPr>
              <a:t> v </a:t>
            </a:r>
            <a:r>
              <a:rPr lang="en-US" sz="4600"/>
              <a:t> </a:t>
            </a:r>
            <a:r>
              <a:rPr lang="en-US" sz="4600" err="1"/>
              <a:t>hotelu</a:t>
            </a:r>
            <a:r>
              <a:rPr lang="en-US" sz="4600"/>
              <a:t> La</a:t>
            </a:r>
            <a:r>
              <a:rPr lang="en-US" sz="4600" kern="1200">
                <a:latin typeface="+mj-lt"/>
                <a:ea typeface="+mj-ea"/>
                <a:cs typeface="+mj-cs"/>
              </a:rPr>
              <a:t> Quinta </a:t>
            </a:r>
            <a:r>
              <a:rPr lang="en-US" sz="4600"/>
              <a:t>od 3.6.-5.6. </a:t>
            </a:r>
            <a:endParaRPr lang="en-US" sz="4600" kern="1200">
              <a:latin typeface="+mj-lt"/>
            </a:endParaRPr>
          </a:p>
          <a:p>
            <a:pPr algn="ctr"/>
            <a:endParaRPr lang="en-US" sz="4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 descr="Certifikát, hodnocení, plakát nebo jiný dokument vystavený v ubytování La Quinta Inn by Wyndham Orlando International Drive North">
            <a:extLst>
              <a:ext uri="{FF2B5EF4-FFF2-40B4-BE49-F238E27FC236}">
                <a16:creationId xmlns:a16="http://schemas.microsoft.com/office/drawing/2014/main" id="{B5E8E745-E8EE-4FEF-D39F-65DCFB12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32" b="-1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Obrázek 4" descr="Bazén v ubytování La Quinta Inn by Wyndham Orlando International Drive North nebo v jeho okolí">
            <a:extLst>
              <a:ext uri="{FF2B5EF4-FFF2-40B4-BE49-F238E27FC236}">
                <a16:creationId xmlns:a16="http://schemas.microsoft.com/office/drawing/2014/main" id="{9DECFE2D-6BCD-0AA4-68F9-62292367CB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9" r="1" b="1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C3B420-B514-4FFC-EEDD-957C078B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36365" cy="5949856"/>
          </a:xfrm>
        </p:spPr>
        <p:txBody>
          <a:bodyPr/>
          <a:lstStyle/>
          <a:p>
            <a:r>
              <a:rPr lang="cs-CZ"/>
              <a:t>Cesta taxíkem z hotelu do Disney </a:t>
            </a:r>
            <a:r>
              <a:rPr lang="cs-CZ" err="1"/>
              <a:t>World</a:t>
            </a:r>
            <a:r>
              <a:rPr lang="cs-CZ"/>
              <a:t> a zpět.</a:t>
            </a:r>
          </a:p>
        </p:txBody>
      </p:sp>
      <p:pic>
        <p:nvPicPr>
          <p:cNvPr id="5" name="Obrázek 4" descr="Obsah obrázku vozidlo, Pozemní vozidlo, kolo, pneumatika&#10;&#10;Popis se vygeneroval automaticky.">
            <a:extLst>
              <a:ext uri="{FF2B5EF4-FFF2-40B4-BE49-F238E27FC236}">
                <a16:creationId xmlns:a16="http://schemas.microsoft.com/office/drawing/2014/main" id="{79F1FF86-A23B-0F37-8EA3-A298DD922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9" r="2" b="3179"/>
          <a:stretch/>
        </p:blipFill>
        <p:spPr>
          <a:xfrm>
            <a:off x="5037400" y="4462443"/>
            <a:ext cx="4076715" cy="2395556"/>
          </a:xfrm>
          <a:prstGeom prst="rect">
            <a:avLst/>
          </a:prstGeom>
        </p:spPr>
      </p:pic>
      <p:pic>
        <p:nvPicPr>
          <p:cNvPr id="7" name="Obrázek 6" descr="Obsah obrázku text, snímek obrazovky, Webová stránka, Webové stránky&#10;&#10;Popis se vygeneroval automaticky.">
            <a:extLst>
              <a:ext uri="{FF2B5EF4-FFF2-40B4-BE49-F238E27FC236}">
                <a16:creationId xmlns:a16="http://schemas.microsoft.com/office/drawing/2014/main" id="{523FEE5A-FFA2-CED3-46A9-63183DBF02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36"/>
          <a:stretch/>
        </p:blipFill>
        <p:spPr>
          <a:xfrm>
            <a:off x="9093930" y="-2"/>
            <a:ext cx="3098070" cy="3430905"/>
          </a:xfrm>
          <a:prstGeom prst="rect">
            <a:avLst/>
          </a:prstGeom>
        </p:spPr>
      </p:pic>
      <p:pic>
        <p:nvPicPr>
          <p:cNvPr id="9" name="Obrázek 8" descr="Obsah obrázku text, snímek obrazovky, Webová stránka, Webové stránky&#10;&#10;Popis se vygeneroval automaticky.">
            <a:extLst>
              <a:ext uri="{FF2B5EF4-FFF2-40B4-BE49-F238E27FC236}">
                <a16:creationId xmlns:a16="http://schemas.microsoft.com/office/drawing/2014/main" id="{3C27BA94-27E4-4CE7-C562-D9FC11F10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1688"/>
          <a:stretch/>
        </p:blipFill>
        <p:spPr>
          <a:xfrm>
            <a:off x="9092157" y="3428998"/>
            <a:ext cx="3099383" cy="3430904"/>
          </a:xfrm>
          <a:prstGeom prst="rect">
            <a:avLst/>
          </a:prstGeom>
        </p:spPr>
      </p:pic>
      <p:pic>
        <p:nvPicPr>
          <p:cNvPr id="11" name="Obrázek 10" descr="Obsah obrázku text, mapa, cedule, ve vzduchu&#10;&#10;Popis se vygeneroval automaticky.">
            <a:extLst>
              <a:ext uri="{FF2B5EF4-FFF2-40B4-BE49-F238E27FC236}">
                <a16:creationId xmlns:a16="http://schemas.microsoft.com/office/drawing/2014/main" id="{04B496EF-A4C9-E697-3EBD-1C063603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982" r="1" b="1"/>
          <a:stretch/>
        </p:blipFill>
        <p:spPr>
          <a:xfrm>
            <a:off x="5035174" y="9"/>
            <a:ext cx="4056982" cy="44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E18B4-352B-E089-7EFB-08DB2405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43" y="5686192"/>
            <a:ext cx="6926703" cy="80416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600" i="1">
                <a:latin typeface="Rage Italic"/>
                <a:cs typeface="Miriam Fixed"/>
              </a:rPr>
              <a:t>Disney World</a:t>
            </a:r>
          </a:p>
        </p:txBody>
      </p:sp>
      <p:pic>
        <p:nvPicPr>
          <p:cNvPr id="7" name="Zástupný obsah 6" descr="Disney Drops Plans to Build New Florida Campus">
            <a:extLst>
              <a:ext uri="{FF2B5EF4-FFF2-40B4-BE49-F238E27FC236}">
                <a16:creationId xmlns:a16="http://schemas.microsoft.com/office/drawing/2014/main" id="{76E2EEF6-4A99-C6B5-B88C-EBEB3E6D1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010"/>
          <a:stretch/>
        </p:blipFill>
        <p:spPr>
          <a:xfrm>
            <a:off x="20" y="10"/>
            <a:ext cx="12191980" cy="5279933"/>
          </a:xfrm>
          <a:prstGeom prst="rect">
            <a:avLst/>
          </a:prstGeom>
        </p:spPr>
      </p:pic>
      <p:grpSp>
        <p:nvGrpSpPr>
          <p:cNvPr id="48" name="Group 11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5193518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13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0073574B-4D2A-E5D7-B5B6-9DEEFB5C3160}"/>
              </a:ext>
            </a:extLst>
          </p:cNvPr>
          <p:cNvSpPr txBox="1"/>
          <p:nvPr/>
        </p:nvSpPr>
        <p:spPr>
          <a:xfrm>
            <a:off x="4625853" y="5625805"/>
            <a:ext cx="7482590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/>
              <a:t>Během našeho výletu navštívíme Disney </a:t>
            </a:r>
            <a:r>
              <a:rPr lang="cs-CZ" sz="2800" err="1"/>
              <a:t>World</a:t>
            </a:r>
            <a:r>
              <a:rPr lang="cs-CZ" sz="2800"/>
              <a:t> na Floridě.     3.6. 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3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6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text, snímek obrazovky, Webová stránka, Webové stránky&#10;&#10;Popis se vygeneroval automaticky.">
            <a:extLst>
              <a:ext uri="{FF2B5EF4-FFF2-40B4-BE49-F238E27FC236}">
                <a16:creationId xmlns:a16="http://schemas.microsoft.com/office/drawing/2014/main" id="{0E85809B-3672-3C37-2A2C-18D2D450DB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11" b="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5" name="Obrázek 4" descr="Obsah obrázku text, snímek obrazovky, Webová stránka, software&#10;&#10;Popis se vygeneroval automaticky.">
            <a:extLst>
              <a:ext uri="{FF2B5EF4-FFF2-40B4-BE49-F238E27FC236}">
                <a16:creationId xmlns:a16="http://schemas.microsoft.com/office/drawing/2014/main" id="{AC331D3A-F221-B92B-49CA-F2EE1ED0D2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3574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6" name="Obrázek 15" descr="New York Taxi Images - Free Download on Freepik">
            <a:extLst>
              <a:ext uri="{FF2B5EF4-FFF2-40B4-BE49-F238E27FC236}">
                <a16:creationId xmlns:a16="http://schemas.microsoft.com/office/drawing/2014/main" id="{6CB39375-FF75-1584-4112-F9DF412095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31" r="-2" b="18995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C5373F2-1175-20C7-0846-F904CFA69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Cesta taxíkem z hotelu do Universal Studios a zpět.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DA0B3D-91FE-F7CF-8C4D-0D15EA300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223" y="-2932"/>
            <a:ext cx="3919443" cy="40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4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Fall Guide to Universal Studios Florida | Fantasy World Resort">
            <a:extLst>
              <a:ext uri="{FF2B5EF4-FFF2-40B4-BE49-F238E27FC236}">
                <a16:creationId xmlns:a16="http://schemas.microsoft.com/office/drawing/2014/main" id="{B4FCD7A9-0334-F8CD-0AB1-B1D35682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6" r="2626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65C7D5-CD47-BA52-B999-FB6F20E4A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010" y="121856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cs-CZ" sz="4000"/>
              <a:t>Během dne 4. 6. se vydáme do Universal </a:t>
            </a:r>
            <a:r>
              <a:rPr lang="cs-CZ" sz="4000" err="1"/>
              <a:t>Studios</a:t>
            </a:r>
            <a:r>
              <a:rPr lang="cs-CZ" sz="4000"/>
              <a:t>.</a:t>
            </a:r>
            <a:br>
              <a:rPr lang="cs-CZ" sz="4000"/>
            </a:br>
            <a:endParaRPr lang="cs-CZ" sz="4000"/>
          </a:p>
        </p:txBody>
      </p:sp>
    </p:spTree>
    <p:extLst>
      <p:ext uri="{BB962C8B-B14F-4D97-AF65-F5344CB8AC3E}">
        <p14:creationId xmlns:p14="http://schemas.microsoft.com/office/powerpoint/2010/main" val="253772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5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Las Vegas Taxi Cab Accident Lawyer | Corena Law">
            <a:extLst>
              <a:ext uri="{FF2B5EF4-FFF2-40B4-BE49-F238E27FC236}">
                <a16:creationId xmlns:a16="http://schemas.microsoft.com/office/drawing/2014/main" id="{1FEA7DED-3DCD-5584-51C0-31B1674B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45" r="46962" b="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Zástupný obsah 3" descr="Obsah obrázku text, snímek obrazovky, Webová stránka, Operační systém&#10;&#10;Popis se vygeneroval automaticky.">
            <a:extLst>
              <a:ext uri="{FF2B5EF4-FFF2-40B4-BE49-F238E27FC236}">
                <a16:creationId xmlns:a16="http://schemas.microsoft.com/office/drawing/2014/main" id="{A7A07140-C15E-2539-3944-C4D88467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774" b="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67" name="Freeform: Shape 5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8" name="Freeform: Shape 5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8DEDD8-EDBE-60A5-458C-C977DC41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Cesta taxíkem z hotelu do Sea Life Orlando</a:t>
            </a:r>
          </a:p>
        </p:txBody>
      </p:sp>
      <p:sp>
        <p:nvSpPr>
          <p:cNvPr id="69" name="Rectangle 5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5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23A59937-BD4E-6EA8-A4C7-2F51281BD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56" y="2479254"/>
            <a:ext cx="2587811" cy="4380566"/>
          </a:xfrm>
        </p:spPr>
      </p:pic>
    </p:spTree>
    <p:extLst>
      <p:ext uri="{BB962C8B-B14F-4D97-AF65-F5344CB8AC3E}">
        <p14:creationId xmlns:p14="http://schemas.microsoft.com/office/powerpoint/2010/main" val="3601682563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4E1141-65DC-4F54-8399-7221AE6F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96000" cy="68580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75B897-7127-4AAC-A078-70739204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DCFF188-DB07-46AA-A2B3-71E936EAB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5A9370-15D3-4C30-8BA1-2059A74C9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D5196C-063D-5A99-3555-DE90EA3E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93" y="1715476"/>
            <a:ext cx="4108937" cy="1177077"/>
          </a:xfrm>
        </p:spPr>
        <p:txBody>
          <a:bodyPr anchor="t">
            <a:noAutofit/>
          </a:bodyPr>
          <a:lstStyle/>
          <a:p>
            <a:r>
              <a:rPr lang="cs-CZ" sz="8000">
                <a:latin typeface="Perpetua"/>
                <a:cs typeface="Miriam Fixed"/>
              </a:rPr>
              <a:t>Amerika-Florida-Miami-</a:t>
            </a:r>
          </a:p>
        </p:txBody>
      </p:sp>
      <p:pic>
        <p:nvPicPr>
          <p:cNvPr id="6" name="Obrázek 5" descr="Obsah obrázku Písmo, text, bílé, kaligrafie&#10;&#10;Popis se vygeneroval automaticky.">
            <a:extLst>
              <a:ext uri="{FF2B5EF4-FFF2-40B4-BE49-F238E27FC236}">
                <a16:creationId xmlns:a16="http://schemas.microsoft.com/office/drawing/2014/main" id="{1ABBB48A-F0D2-935B-C1DC-F33E6D4F8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280" y="1941903"/>
            <a:ext cx="3454591" cy="787840"/>
          </a:xfrm>
          <a:prstGeom prst="rect">
            <a:avLst/>
          </a:prstGeom>
        </p:spPr>
      </p:pic>
      <p:pic>
        <p:nvPicPr>
          <p:cNvPr id="5" name="Obrázek 4" descr="Obsah obrázku symbol, emblém, logo, Symetrie&#10;&#10;Popis se vygeneroval automaticky.">
            <a:extLst>
              <a:ext uri="{FF2B5EF4-FFF2-40B4-BE49-F238E27FC236}">
                <a16:creationId xmlns:a16="http://schemas.microsoft.com/office/drawing/2014/main" id="{BDC1F3F3-4BCE-E452-D1A5-84814C7079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7" t="-463" r="-2789" b="-139"/>
          <a:stretch/>
        </p:blipFill>
        <p:spPr>
          <a:xfrm>
            <a:off x="8615655" y="1500555"/>
            <a:ext cx="2729376" cy="1729153"/>
          </a:xfrm>
          <a:prstGeom prst="rect">
            <a:avLst/>
          </a:prstGeom>
        </p:spPr>
      </p:pic>
      <p:pic>
        <p:nvPicPr>
          <p:cNvPr id="7" name="Obrázek 6" descr="Obsah obrázku text, Hotovost, peníze, měna&#10;&#10;Popis se vygeneroval automaticky.">
            <a:extLst>
              <a:ext uri="{FF2B5EF4-FFF2-40B4-BE49-F238E27FC236}">
                <a16:creationId xmlns:a16="http://schemas.microsoft.com/office/drawing/2014/main" id="{BACE67E6-2204-C415-522D-23D0AA5B2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353" y="3572552"/>
            <a:ext cx="3288515" cy="1967630"/>
          </a:xfrm>
          <a:prstGeom prst="rect">
            <a:avLst/>
          </a:prstGeom>
        </p:spPr>
      </p:pic>
      <p:pic>
        <p:nvPicPr>
          <p:cNvPr id="4" name="Zástupný obsah 3" descr="Obsah obrázku vlajka, Vlajka spojených států, Den vlajky (USA), symbol&#10;&#10;Popis se vygeneroval automaticky.">
            <a:extLst>
              <a:ext uri="{FF2B5EF4-FFF2-40B4-BE49-F238E27FC236}">
                <a16:creationId xmlns:a16="http://schemas.microsoft.com/office/drawing/2014/main" id="{44DCFA8F-16CA-D89D-B55E-CCD26E29A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337" y="3657599"/>
            <a:ext cx="2729778" cy="1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SEA LIFE Orlando Aquarium in Orlando | Expedia.co.in">
            <a:extLst>
              <a:ext uri="{FF2B5EF4-FFF2-40B4-BE49-F238E27FC236}">
                <a16:creationId xmlns:a16="http://schemas.microsoft.com/office/drawing/2014/main" id="{59685F0F-9EFE-17F7-936D-BF401C946A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13972" r="-1" b="409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5" name="Obrázek 4" descr="Sea Life Orlando Aquarium Welcomes Zebra Shark">
            <a:extLst>
              <a:ext uri="{FF2B5EF4-FFF2-40B4-BE49-F238E27FC236}">
                <a16:creationId xmlns:a16="http://schemas.microsoft.com/office/drawing/2014/main" id="{5D35A0C5-E093-A7F1-5D19-9D5486D4F9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178" r="-1" b="943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5C8928-8780-4764-0F31-0DFB8831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Sea Life Orlando Aquarium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59ABE7-633F-9E30-C13E-C36EBF762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err="1">
                <a:solidFill>
                  <a:schemeClr val="bg1"/>
                </a:solidFill>
              </a:rPr>
              <a:t>Další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den se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podíváme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do Sea Life Aquarium v </a:t>
            </a:r>
            <a:r>
              <a:rPr lang="en-US" sz="2000" kern="12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Orlandu</a:t>
            </a:r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5.6. </a:t>
            </a:r>
            <a:endParaRPr lang="en-US" sz="20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30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5CDE05-6CD3-4E7A-C16E-B79371BB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40" y="-634026"/>
            <a:ext cx="5914158" cy="21018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/>
              <a:t>Cesta z Sea Life Orlando na nádraží</a:t>
            </a:r>
          </a:p>
        </p:txBody>
      </p:sp>
      <p:sp>
        <p:nvSpPr>
          <p:cNvPr id="57" name="Rectangle 5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Zástupný obsah 3" descr="How to spot fake taxis and taxi scams in Chicago - Transportation in Chicago">
            <a:extLst>
              <a:ext uri="{FF2B5EF4-FFF2-40B4-BE49-F238E27FC236}">
                <a16:creationId xmlns:a16="http://schemas.microsoft.com/office/drawing/2014/main" id="{3F1F7567-8BDF-63BC-83EC-D5DDE1F8B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846" b="10250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Obrázek 4" descr="Obsah obrázku text, snímek obrazovky, software, Operační systém&#10;&#10;Popis se vygeneroval automaticky.">
            <a:extLst>
              <a:ext uri="{FF2B5EF4-FFF2-40B4-BE49-F238E27FC236}">
                <a16:creationId xmlns:a16="http://schemas.microsoft.com/office/drawing/2014/main" id="{E5B12E03-2549-EEEE-31DE-4A0E91F7FB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89" b="1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pic>
        <p:nvPicPr>
          <p:cNvPr id="3" name="Obrázek 2" descr="Obsah obrázku mapa, snímek obrazovky, Svět&#10;&#10;Popis se vygeneroval automaticky.">
            <a:extLst>
              <a:ext uri="{FF2B5EF4-FFF2-40B4-BE49-F238E27FC236}">
                <a16:creationId xmlns:a16="http://schemas.microsoft.com/office/drawing/2014/main" id="{C26169E8-29AF-515C-CDDA-2710CAA44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4" y="1132038"/>
            <a:ext cx="5291435" cy="18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F87D40-45E3-FE8D-4475-D053BAF5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09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Cesta </a:t>
            </a:r>
            <a:r>
              <a:rPr lang="en-US" sz="3600" err="1">
                <a:solidFill>
                  <a:srgbClr val="FFFFFF"/>
                </a:solidFill>
              </a:rPr>
              <a:t>vlakem</a:t>
            </a:r>
            <a:r>
              <a:rPr lang="en-US" sz="3600">
                <a:solidFill>
                  <a:srgbClr val="FFFFFF"/>
                </a:solidFill>
              </a:rPr>
              <a:t> z Orlanda do Miami.</a:t>
            </a: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Zástupný obsah 6" descr="Obsah obrázku text, snímek obrazovky, číslo, software&#10;&#10;Popis se vygeneroval automaticky.">
            <a:extLst>
              <a:ext uri="{FF2B5EF4-FFF2-40B4-BE49-F238E27FC236}">
                <a16:creationId xmlns:a16="http://schemas.microsoft.com/office/drawing/2014/main" id="{BF14BDD2-8C0F-360C-B3CE-EABAD79D0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0042" y="788406"/>
            <a:ext cx="4721581" cy="4904789"/>
          </a:xfrm>
          <a:prstGeom prst="rect">
            <a:avLst/>
          </a:prstGeom>
        </p:spPr>
      </p:pic>
      <p:pic>
        <p:nvPicPr>
          <p:cNvPr id="3" name="Obrázek 2" descr="Obsah obrázku mapa, text, atlas, diagram&#10;&#10;Popis se vygeneroval automaticky.">
            <a:extLst>
              <a:ext uri="{FF2B5EF4-FFF2-40B4-BE49-F238E27FC236}">
                <a16:creationId xmlns:a16="http://schemas.microsoft.com/office/drawing/2014/main" id="{C9922F1D-455D-90E0-9779-DDF7C42E4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107" y="983673"/>
            <a:ext cx="2917548" cy="4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27FF48C-AF46-4D52-998F-ED0BDDEEF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239000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801ADD-BB20-36F1-2D8A-6ED48DE2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9"/>
            <a:ext cx="5338194" cy="1322888"/>
          </a:xfrm>
        </p:spPr>
        <p:txBody>
          <a:bodyPr>
            <a:normAutofit/>
          </a:bodyPr>
          <a:lstStyle/>
          <a:p>
            <a:r>
              <a:rPr lang="cs-CZ"/>
              <a:t>Cesta zpět z Miami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8439CD7-A97A-7E95-3384-5721EBD32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89" y="1715609"/>
            <a:ext cx="6550091" cy="49045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V </a:t>
            </a:r>
            <a:r>
              <a:rPr lang="en-US" err="1"/>
              <a:t>pátek</a:t>
            </a:r>
            <a:r>
              <a:rPr lang="en-US"/>
              <a:t> 6.6. </a:t>
            </a:r>
            <a:r>
              <a:rPr lang="en-US" err="1"/>
              <a:t>budeme</a:t>
            </a:r>
            <a:r>
              <a:rPr lang="en-US"/>
              <a:t> </a:t>
            </a:r>
            <a:r>
              <a:rPr lang="en-US" err="1"/>
              <a:t>připravení</a:t>
            </a:r>
            <a:r>
              <a:rPr lang="en-US"/>
              <a:t> </a:t>
            </a:r>
            <a:r>
              <a:rPr lang="en-US" err="1"/>
              <a:t>opět</a:t>
            </a:r>
            <a:r>
              <a:rPr lang="en-US"/>
              <a:t> 3 </a:t>
            </a:r>
            <a:r>
              <a:rPr lang="en-US" err="1"/>
              <a:t>hodiny</a:t>
            </a:r>
            <a:r>
              <a:rPr lang="en-US"/>
              <a:t> </a:t>
            </a:r>
            <a:r>
              <a:rPr lang="en-US" err="1"/>
              <a:t>před</a:t>
            </a:r>
            <a:r>
              <a:rPr lang="en-US"/>
              <a:t> </a:t>
            </a:r>
            <a:r>
              <a:rPr lang="en-US" err="1"/>
              <a:t>odletem</a:t>
            </a:r>
            <a:r>
              <a:rPr lang="en-US"/>
              <a:t>. Ve 22:05 </a:t>
            </a:r>
            <a:r>
              <a:rPr lang="en-US" err="1"/>
              <a:t>odlétáme</a:t>
            </a:r>
            <a:r>
              <a:rPr lang="en-US"/>
              <a:t> z Miami a </a:t>
            </a:r>
            <a:r>
              <a:rPr lang="en-US" err="1"/>
              <a:t>přiletíme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letišti</a:t>
            </a:r>
            <a:r>
              <a:rPr lang="en-US"/>
              <a:t> </a:t>
            </a:r>
            <a:r>
              <a:rPr lang="en-US" err="1"/>
              <a:t>Španělska</a:t>
            </a:r>
            <a:r>
              <a:rPr lang="en-US"/>
              <a:t> (</a:t>
            </a:r>
            <a:r>
              <a:rPr lang="en-US" err="1"/>
              <a:t>letiště</a:t>
            </a:r>
            <a:r>
              <a:rPr lang="en-US"/>
              <a:t> Adolfa </a:t>
            </a:r>
            <a:r>
              <a:rPr lang="en-US" err="1"/>
              <a:t>Suáreze</a:t>
            </a:r>
            <a:r>
              <a:rPr lang="en-US"/>
              <a:t>) v 12:45 </a:t>
            </a:r>
            <a:r>
              <a:rPr lang="en-US" err="1"/>
              <a:t>druhého</a:t>
            </a:r>
            <a:r>
              <a:rPr lang="en-US"/>
              <a:t> </a:t>
            </a:r>
            <a:r>
              <a:rPr lang="en-US" err="1"/>
              <a:t>dne</a:t>
            </a:r>
            <a:r>
              <a:rPr lang="en-US"/>
              <a:t>. V 16:00 </a:t>
            </a:r>
            <a:r>
              <a:rPr lang="en-US" err="1"/>
              <a:t>odletíme</a:t>
            </a:r>
            <a:r>
              <a:rPr lang="en-US"/>
              <a:t> </a:t>
            </a:r>
            <a:r>
              <a:rPr lang="en-US" err="1"/>
              <a:t>zpět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vídeňské</a:t>
            </a:r>
            <a:r>
              <a:rPr lang="en-US"/>
              <a:t> </a:t>
            </a:r>
            <a:r>
              <a:rPr lang="en-US" err="1"/>
              <a:t>letišzě</a:t>
            </a:r>
            <a:r>
              <a:rPr lang="en-US"/>
              <a:t> a do </a:t>
            </a:r>
            <a:r>
              <a:rPr lang="en-US" err="1"/>
              <a:t>Vídně</a:t>
            </a:r>
            <a:r>
              <a:rPr lang="en-US"/>
              <a:t> se </a:t>
            </a:r>
            <a:r>
              <a:rPr lang="en-US" err="1"/>
              <a:t>vrátíme</a:t>
            </a:r>
            <a:r>
              <a:rPr lang="en-US"/>
              <a:t> v 19:00.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8" name="Zástupný obsah 7" descr="Obsah obrázku přeprava, letadlo, hoblovat, obloha&#10;&#10;Popis se vygeneroval automaticky.">
            <a:extLst>
              <a:ext uri="{FF2B5EF4-FFF2-40B4-BE49-F238E27FC236}">
                <a16:creationId xmlns:a16="http://schemas.microsoft.com/office/drawing/2014/main" id="{92239DD3-040C-8063-F924-DA719D3E6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996" y="610626"/>
            <a:ext cx="4427936" cy="2432174"/>
          </a:xfrm>
          <a:prstGeom prst="rect">
            <a:avLst/>
          </a:prstGeom>
        </p:spPr>
      </p:pic>
      <p:pic>
        <p:nvPicPr>
          <p:cNvPr id="6" name="Obrázek 5" descr="Obsah obrázku text, snímek obrazovky, Písmo, displej&#10;&#10;Popis se vygeneroval automaticky.">
            <a:extLst>
              <a:ext uri="{FF2B5EF4-FFF2-40B4-BE49-F238E27FC236}">
                <a16:creationId xmlns:a16="http://schemas.microsoft.com/office/drawing/2014/main" id="{1157C11E-6DC9-3FF6-93BD-53B5204ED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804" y="3262070"/>
            <a:ext cx="5122006" cy="1457324"/>
          </a:xfrm>
          <a:prstGeom prst="rect">
            <a:avLst/>
          </a:prstGeom>
        </p:spPr>
      </p:pic>
      <p:pic>
        <p:nvPicPr>
          <p:cNvPr id="7" name="Obrázek 6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804ECFC0-58FE-744C-D070-E3E93A2A7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536" y="4957273"/>
            <a:ext cx="5110774" cy="12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Hotovost, peníze, text, měna&#10;&#10;Popis se vygeneroval automaticky.">
            <a:extLst>
              <a:ext uri="{FF2B5EF4-FFF2-40B4-BE49-F238E27FC236}">
                <a16:creationId xmlns:a16="http://schemas.microsoft.com/office/drawing/2014/main" id="{85190746-3076-36CB-42BB-465D762D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591" y="2769504"/>
            <a:ext cx="6741583" cy="379094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72639A-D470-7203-B890-C80EB183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16" y="5292"/>
            <a:ext cx="10515600" cy="1325563"/>
          </a:xfrm>
        </p:spPr>
        <p:txBody>
          <a:bodyPr>
            <a:normAutofit/>
          </a:bodyPr>
          <a:lstStyle/>
          <a:p>
            <a:r>
              <a:rPr lang="cs-CZ" sz="6600">
                <a:latin typeface="Modern No. 20"/>
              </a:rPr>
              <a:t>Celková cena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6B11D7-789B-8F84-98E3-796F2E486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" y="1328207"/>
            <a:ext cx="11584516" cy="534617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cs-CZ" sz="3600" dirty="0">
                <a:latin typeface="Gill Sans MT"/>
              </a:rPr>
              <a:t>Celý výlet i s pojištěním nás </a:t>
            </a:r>
            <a:r>
              <a:rPr lang="cs-CZ" sz="3600" dirty="0" err="1">
                <a:latin typeface="Gill Sans MT"/>
              </a:rPr>
              <a:t>výjde</a:t>
            </a:r>
            <a:r>
              <a:rPr lang="cs-CZ" sz="3600" dirty="0">
                <a:latin typeface="Gill Sans MT"/>
              </a:rPr>
              <a:t> na 100 863Kč pro 2 osoby.</a:t>
            </a:r>
            <a:endParaRPr lang="cs-CZ" dirty="0"/>
          </a:p>
          <a:p>
            <a:pPr>
              <a:buFont typeface="Calibri" panose="020B0604020202020204" pitchFamily="34" charset="0"/>
              <a:buChar char="-"/>
            </a:pPr>
            <a:endParaRPr lang="cs-CZ"/>
          </a:p>
          <a:p>
            <a:pPr>
              <a:buFont typeface="Calibri" panose="020B0604020202020204" pitchFamily="34" charset="0"/>
              <a:buChar char="-"/>
            </a:pPr>
            <a:r>
              <a:rPr lang="cs-CZ" dirty="0" err="1">
                <a:latin typeface="Comic Sans MS"/>
              </a:rPr>
              <a:t>Radisson</a:t>
            </a:r>
            <a:r>
              <a:rPr lang="cs-CZ" dirty="0">
                <a:latin typeface="Comic Sans MS"/>
              </a:rPr>
              <a:t> RED London </a:t>
            </a:r>
            <a:r>
              <a:rPr lang="cs-CZ" dirty="0" err="1">
                <a:latin typeface="Comic Sans MS"/>
              </a:rPr>
              <a:t>Gatwick</a:t>
            </a:r>
            <a:r>
              <a:rPr lang="cs-CZ" dirty="0">
                <a:latin typeface="Comic Sans MS"/>
              </a:rPr>
              <a:t> </a:t>
            </a:r>
            <a:r>
              <a:rPr lang="cs-CZ" dirty="0" err="1">
                <a:latin typeface="Comic Sans MS"/>
              </a:rPr>
              <a:t>Airport</a:t>
            </a:r>
            <a:r>
              <a:rPr lang="cs-CZ" dirty="0">
                <a:latin typeface="Gill Sans MT"/>
              </a:rPr>
              <a:t> - </a:t>
            </a:r>
            <a:r>
              <a:rPr lang="cs-CZ" sz="1800" dirty="0">
                <a:latin typeface="Aptos"/>
              </a:rPr>
              <a:t> 7089Kč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latin typeface="Comic Sans MS"/>
              </a:rPr>
              <a:t>Disney </a:t>
            </a:r>
            <a:r>
              <a:rPr lang="cs-CZ" dirty="0" err="1">
                <a:latin typeface="Comic Sans MS"/>
              </a:rPr>
              <a:t>World</a:t>
            </a:r>
            <a:r>
              <a:rPr lang="cs-CZ" dirty="0"/>
              <a:t> –</a:t>
            </a:r>
            <a:r>
              <a:rPr lang="cs-CZ" sz="1800" dirty="0"/>
              <a:t> 1 denní lístek 332$ (7 592Kč)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latin typeface="Comic Sans MS"/>
              </a:rPr>
              <a:t>Blue </a:t>
            </a:r>
            <a:r>
              <a:rPr lang="cs-CZ" dirty="0" err="1">
                <a:latin typeface="Comic Sans MS"/>
              </a:rPr>
              <a:t>Little</a:t>
            </a:r>
            <a:r>
              <a:rPr lang="cs-CZ" dirty="0">
                <a:latin typeface="Comic Sans MS"/>
              </a:rPr>
              <a:t> Havana</a:t>
            </a:r>
            <a:r>
              <a:rPr lang="cs-CZ" dirty="0"/>
              <a:t> – </a:t>
            </a:r>
            <a:r>
              <a:rPr lang="cs-CZ" sz="1800" dirty="0">
                <a:ea typeface="+mn-lt"/>
                <a:cs typeface="+mn-lt"/>
              </a:rPr>
              <a:t>72,48 $</a:t>
            </a:r>
            <a:r>
              <a:rPr lang="cs-CZ" sz="1700" dirty="0">
                <a:solidFill>
                  <a:srgbClr val="202124"/>
                </a:solidFill>
                <a:ea typeface="+mn-lt"/>
                <a:cs typeface="+mn-lt"/>
              </a:rPr>
              <a:t> (1 730Kč)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solidFill>
                  <a:srgbClr val="202124"/>
                </a:solidFill>
                <a:latin typeface="Comic Sans MS"/>
              </a:rPr>
              <a:t>Cesta tam i zpět letadlem</a:t>
            </a:r>
            <a:r>
              <a:rPr lang="cs-CZ" dirty="0">
                <a:solidFill>
                  <a:srgbClr val="202124"/>
                </a:solidFill>
              </a:rPr>
              <a:t> - </a:t>
            </a:r>
            <a:r>
              <a:rPr lang="cs-CZ" sz="1800" dirty="0">
                <a:solidFill>
                  <a:srgbClr val="202124"/>
                </a:solidFill>
              </a:rPr>
              <a:t>51 692Kč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solidFill>
                  <a:srgbClr val="202124"/>
                </a:solidFill>
                <a:latin typeface="Comic Sans MS"/>
              </a:rPr>
              <a:t>Cesta vlakem Kyjov/Uh. Hradiště</a:t>
            </a:r>
            <a:r>
              <a:rPr lang="cs-CZ" dirty="0">
                <a:solidFill>
                  <a:srgbClr val="202124"/>
                </a:solidFill>
              </a:rPr>
              <a:t> - </a:t>
            </a:r>
            <a:r>
              <a:rPr lang="cs-CZ" sz="1800" dirty="0">
                <a:solidFill>
                  <a:srgbClr val="202124"/>
                </a:solidFill>
              </a:rPr>
              <a:t>144Kč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solidFill>
                  <a:srgbClr val="202124"/>
                </a:solidFill>
                <a:latin typeface="Comic Sans MS"/>
              </a:rPr>
              <a:t>Cesta vlakem- </a:t>
            </a:r>
            <a:endParaRPr lang="cs-CZ" dirty="0">
              <a:solidFill>
                <a:srgbClr val="000000"/>
              </a:solidFill>
              <a:latin typeface="Aptos" panose="020B0004020202020204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solidFill>
                  <a:srgbClr val="202124"/>
                </a:solidFill>
                <a:latin typeface="Comic Sans MS"/>
              </a:rPr>
              <a:t>-Uh. Hradiště/Vídeňské letiště</a:t>
            </a:r>
            <a:r>
              <a:rPr lang="cs-CZ" dirty="0">
                <a:solidFill>
                  <a:srgbClr val="202124"/>
                </a:solidFill>
              </a:rPr>
              <a:t> -</a:t>
            </a:r>
            <a:r>
              <a:rPr lang="cs-CZ" sz="1800" dirty="0">
                <a:solidFill>
                  <a:srgbClr val="202124"/>
                </a:solidFill>
              </a:rPr>
              <a:t> 1124Kč</a:t>
            </a:r>
            <a:endParaRPr lang="cs-CZ" dirty="0"/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solidFill>
                  <a:srgbClr val="202124"/>
                </a:solidFill>
                <a:latin typeface="Comic Sans MS"/>
              </a:rPr>
              <a:t>Hotel La </a:t>
            </a:r>
            <a:r>
              <a:rPr lang="cs-CZ" dirty="0" err="1">
                <a:solidFill>
                  <a:srgbClr val="202124"/>
                </a:solidFill>
                <a:latin typeface="Comic Sans MS"/>
              </a:rPr>
              <a:t>Quinta</a:t>
            </a:r>
            <a:r>
              <a:rPr lang="cs-CZ" sz="1800" dirty="0">
                <a:solidFill>
                  <a:srgbClr val="202124"/>
                </a:solidFill>
                <a:latin typeface="Aptos Display"/>
              </a:rPr>
              <a:t> </a:t>
            </a:r>
            <a:r>
              <a:rPr lang="cs-CZ" sz="2400" dirty="0">
                <a:solidFill>
                  <a:srgbClr val="202124"/>
                </a:solidFill>
                <a:latin typeface="Aptos Display"/>
              </a:rPr>
              <a:t>- </a:t>
            </a:r>
            <a:r>
              <a:rPr lang="cs-CZ" sz="1800" dirty="0">
                <a:solidFill>
                  <a:srgbClr val="202124"/>
                </a:solidFill>
                <a:latin typeface="Aptos Display"/>
              </a:rPr>
              <a:t>3837Kč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solidFill>
                  <a:srgbClr val="202124"/>
                </a:solidFill>
                <a:latin typeface="Comic Sans MS"/>
              </a:rPr>
              <a:t>Universal </a:t>
            </a:r>
            <a:r>
              <a:rPr lang="cs-CZ" dirty="0" err="1">
                <a:solidFill>
                  <a:srgbClr val="202124"/>
                </a:solidFill>
                <a:latin typeface="Comic Sans MS"/>
              </a:rPr>
              <a:t>Studios</a:t>
            </a:r>
            <a:r>
              <a:rPr lang="cs-CZ" sz="1800" dirty="0">
                <a:solidFill>
                  <a:srgbClr val="202124"/>
                </a:solidFill>
                <a:latin typeface="Aptos Display"/>
              </a:rPr>
              <a:t> </a:t>
            </a:r>
            <a:r>
              <a:rPr lang="cs-CZ" sz="2400" dirty="0">
                <a:solidFill>
                  <a:srgbClr val="202124"/>
                </a:solidFill>
                <a:latin typeface="Aptos Display"/>
              </a:rPr>
              <a:t>-</a:t>
            </a:r>
            <a:r>
              <a:rPr lang="cs-CZ" sz="1800" dirty="0">
                <a:solidFill>
                  <a:srgbClr val="202124"/>
                </a:solidFill>
                <a:latin typeface="Aptos Display"/>
              </a:rPr>
              <a:t>  7 326 Kč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 err="1">
                <a:solidFill>
                  <a:srgbClr val="202124"/>
                </a:solidFill>
                <a:latin typeface="Comic Sans MS"/>
              </a:rPr>
              <a:t>Sea</a:t>
            </a:r>
            <a:r>
              <a:rPr lang="cs-CZ" dirty="0">
                <a:solidFill>
                  <a:srgbClr val="202124"/>
                </a:solidFill>
                <a:latin typeface="Comic Sans MS"/>
              </a:rPr>
              <a:t> </a:t>
            </a:r>
            <a:r>
              <a:rPr lang="cs-CZ" dirty="0" err="1">
                <a:solidFill>
                  <a:srgbClr val="202124"/>
                </a:solidFill>
                <a:latin typeface="Comic Sans MS"/>
              </a:rPr>
              <a:t>Life</a:t>
            </a:r>
            <a:r>
              <a:rPr lang="cs-CZ" dirty="0">
                <a:solidFill>
                  <a:srgbClr val="202124"/>
                </a:solidFill>
                <a:latin typeface="Comic Sans MS"/>
              </a:rPr>
              <a:t> Orlando </a:t>
            </a:r>
            <a:r>
              <a:rPr lang="cs-CZ" sz="2400" dirty="0">
                <a:solidFill>
                  <a:srgbClr val="202124"/>
                </a:solidFill>
                <a:latin typeface="Aptos Display"/>
              </a:rPr>
              <a:t>-</a:t>
            </a:r>
            <a:r>
              <a:rPr lang="cs-CZ" sz="1800" dirty="0">
                <a:solidFill>
                  <a:srgbClr val="202124"/>
                </a:solidFill>
                <a:latin typeface="Aptos Display"/>
              </a:rPr>
              <a:t> 1433Kč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solidFill>
                  <a:srgbClr val="202124"/>
                </a:solidFill>
                <a:latin typeface="Comic Sans MS"/>
              </a:rPr>
              <a:t>V Americe Taxi/Vlak </a:t>
            </a:r>
            <a:r>
              <a:rPr lang="cs-CZ" sz="2400" dirty="0">
                <a:solidFill>
                  <a:srgbClr val="202124"/>
                </a:solidFill>
                <a:ea typeface="+mn-lt"/>
                <a:cs typeface="+mn-lt"/>
              </a:rPr>
              <a:t>– </a:t>
            </a:r>
            <a:r>
              <a:rPr lang="cs-CZ" sz="1600" dirty="0">
                <a:solidFill>
                  <a:srgbClr val="202124"/>
                </a:solidFill>
                <a:ea typeface="+mn-lt"/>
                <a:cs typeface="+mn-lt"/>
              </a:rPr>
              <a:t>12 554Kč</a:t>
            </a:r>
            <a:endParaRPr lang="cs-CZ" sz="16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solidFill>
                  <a:srgbClr val="202124"/>
                </a:solidFill>
                <a:latin typeface="Comic Sans MS"/>
              </a:rPr>
              <a:t>Pojištění</a:t>
            </a:r>
            <a:r>
              <a:rPr lang="cs-CZ" dirty="0">
                <a:solidFill>
                  <a:srgbClr val="202124"/>
                </a:solidFill>
                <a:latin typeface="Aptos"/>
              </a:rPr>
              <a:t>- </a:t>
            </a:r>
            <a:r>
              <a:rPr lang="cs-CZ" sz="1400" dirty="0">
                <a:solidFill>
                  <a:srgbClr val="202124"/>
                </a:solidFill>
                <a:latin typeface="Aptos"/>
              </a:rPr>
              <a:t>3684Kč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>
                <a:solidFill>
                  <a:srgbClr val="202124"/>
                </a:solidFill>
                <a:latin typeface="Comic Sans MS"/>
              </a:rPr>
              <a:t>Celková cena Jídla - </a:t>
            </a:r>
            <a:r>
              <a:rPr lang="cs-CZ" sz="1800" dirty="0">
                <a:solidFill>
                  <a:srgbClr val="202124"/>
                </a:solidFill>
                <a:latin typeface="Perpetua"/>
              </a:rPr>
              <a:t>cca 4500Kč</a:t>
            </a:r>
          </a:p>
          <a:p>
            <a:pPr>
              <a:buFont typeface="Calibri" panose="020B0604020202020204" pitchFamily="34" charset="0"/>
              <a:buChar char="-"/>
            </a:pPr>
            <a:endParaRPr lang="cs-CZ" sz="1600">
              <a:solidFill>
                <a:srgbClr val="202124"/>
              </a:solidFill>
              <a:latin typeface="Aptos"/>
            </a:endParaRPr>
          </a:p>
          <a:p>
            <a:pPr>
              <a:buFont typeface="Calibri" panose="020B0604020202020204" pitchFamily="34" charset="0"/>
              <a:buChar char="-"/>
            </a:pPr>
            <a:endParaRPr lang="cs-CZ" sz="1800">
              <a:solidFill>
                <a:srgbClr val="202124"/>
              </a:solidFill>
              <a:latin typeface="Aptos Display"/>
            </a:endParaRPr>
          </a:p>
          <a:p>
            <a:pPr>
              <a:buFont typeface="Calibri" panose="020B0604020202020204" pitchFamily="34" charset="0"/>
              <a:buChar char="-"/>
            </a:pPr>
            <a:endParaRPr lang="cs-CZ"/>
          </a:p>
          <a:p>
            <a:pPr>
              <a:buFont typeface="Calibri" panose="020B0604020202020204" pitchFamily="34" charset="0"/>
              <a:buChar char="-"/>
            </a:pPr>
            <a:endParaRPr lang="cs-CZ"/>
          </a:p>
          <a:p>
            <a:pPr>
              <a:buFont typeface="Calibri" panose="020B0604020202020204" pitchFamily="34" charset="0"/>
              <a:buChar char="-"/>
            </a:pPr>
            <a:endParaRPr lang="cs-CZ"/>
          </a:p>
          <a:p>
            <a:pPr>
              <a:buFont typeface="Calibri" panose="020B0604020202020204" pitchFamily="34" charset="0"/>
              <a:buChar char="-"/>
            </a:pPr>
            <a:endParaRPr lang="cs-CZ"/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8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1F386A-FEC7-9F88-6E44-802F650D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err="1">
                <a:solidFill>
                  <a:schemeClr val="bg1">
                    <a:lumMod val="95000"/>
                    <a:lumOff val="5000"/>
                  </a:schemeClr>
                </a:solidFill>
                <a:latin typeface="Consolas"/>
              </a:rPr>
              <a:t>Děkujeme</a:t>
            </a:r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  <a:latin typeface="Consolas"/>
              </a:rPr>
              <a:t> za </a:t>
            </a:r>
            <a:r>
              <a:rPr lang="en-US" sz="5400" err="1">
                <a:solidFill>
                  <a:schemeClr val="bg1">
                    <a:lumMod val="95000"/>
                    <a:lumOff val="5000"/>
                  </a:schemeClr>
                </a:solidFill>
                <a:latin typeface="Consolas"/>
              </a:rPr>
              <a:t>pozornost</a:t>
            </a:r>
            <a:endParaRPr lang="en-US" sz="5400">
              <a:solidFill>
                <a:schemeClr val="bg1">
                  <a:lumMod val="95000"/>
                  <a:lumOff val="5000"/>
                </a:schemeClr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522028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EA9AD9-1C7B-9823-C965-513759460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783" y="-133349"/>
            <a:ext cx="4395340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err="1">
                <a:latin typeface="Perpetua"/>
              </a:rPr>
              <a:t>Pojištění</a:t>
            </a:r>
            <a:endParaRPr lang="en-US" sz="8000" kern="1200">
              <a:latin typeface="Perpetu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text, snímek obrazovky, číslo, Písmo&#10;&#10;Popis se vygeneroval automaticky.">
            <a:extLst>
              <a:ext uri="{FF2B5EF4-FFF2-40B4-BE49-F238E27FC236}">
                <a16:creationId xmlns:a16="http://schemas.microsoft.com/office/drawing/2014/main" id="{90B3C633-B2AC-B008-2402-3A80D7DDF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925" y="152971"/>
            <a:ext cx="4140446" cy="6561829"/>
          </a:xfrm>
          <a:prstGeom prst="rect">
            <a:avLst/>
          </a:prstGeom>
        </p:spPr>
      </p:pic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75DB064-C408-8795-1A8C-89D432B71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CF7BBF86-6947-266F-AA02-61E7D357056A}"/>
                  </a:ext>
                </a:extLst>
              </p14:cNvPr>
              <p14:cNvContentPartPr/>
              <p14:nvPr/>
            </p14:nvContentPartPr>
            <p14:xfrm>
              <a:off x="3960684" y="195570"/>
              <a:ext cx="1239513" cy="604354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CF7BBF86-6947-266F-AA02-61E7D35705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2689" y="177573"/>
                <a:ext cx="1275144" cy="6399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656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F83B1BEA-1159-4AE5-AD9B-9440E5189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6C6BAA-B502-6654-B905-5ACBA63E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554" y="381000"/>
            <a:ext cx="6038365" cy="2003057"/>
          </a:xfrm>
        </p:spPr>
        <p:txBody>
          <a:bodyPr anchor="ctr">
            <a:normAutofit/>
          </a:bodyPr>
          <a:lstStyle/>
          <a:p>
            <a:r>
              <a:rPr lang="cs-CZ" sz="4800"/>
              <a:t>Cesta z Kyjova  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5D50C310-510F-45B8-81D2-BE905D5C6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4D86424C-FE76-3EF2-76DC-2D6AD9247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147" b="1"/>
          <a:stretch/>
        </p:blipFill>
        <p:spPr>
          <a:xfrm>
            <a:off x="8" y="2668687"/>
            <a:ext cx="6095992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4" name="Zástupný obsah 3" descr="Obsah obrázku text, snímek obrazovky, Písmo, software&#10;&#10;Popis se vygeneroval automaticky.">
            <a:extLst>
              <a:ext uri="{FF2B5EF4-FFF2-40B4-BE49-F238E27FC236}">
                <a16:creationId xmlns:a16="http://schemas.microsoft.com/office/drawing/2014/main" id="{F6086CEA-153F-0CA5-DDBA-85FC78A57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156"/>
          <a:stretch/>
        </p:blipFill>
        <p:spPr>
          <a:xfrm>
            <a:off x="6019800" y="2657872"/>
            <a:ext cx="6172193" cy="4200116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  <p:pic>
        <p:nvPicPr>
          <p:cNvPr id="8" name="Obrázek 7" descr="Stephenson | Pixar Wiki | Fandom">
            <a:extLst>
              <a:ext uri="{FF2B5EF4-FFF2-40B4-BE49-F238E27FC236}">
                <a16:creationId xmlns:a16="http://schemas.microsoft.com/office/drawing/2014/main" id="{18AE82CF-8C3F-82F5-844E-7FD11517E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64" y="642867"/>
            <a:ext cx="3535080" cy="15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05638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4C1336-8508-775F-C95F-48ED15457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35" y="101600"/>
            <a:ext cx="5627676" cy="1330839"/>
          </a:xfrm>
        </p:spPr>
        <p:txBody>
          <a:bodyPr>
            <a:noAutofit/>
          </a:bodyPr>
          <a:lstStyle/>
          <a:p>
            <a:r>
              <a:rPr lang="cs-CZ" sz="5700">
                <a:latin typeface="Gill Sans MT"/>
              </a:rPr>
              <a:t>Cesta do Miami</a:t>
            </a:r>
          </a:p>
        </p:txBody>
      </p:sp>
      <p:sp>
        <p:nvSpPr>
          <p:cNvPr id="23" name="Content Placeholder 13">
            <a:extLst>
              <a:ext uri="{FF2B5EF4-FFF2-40B4-BE49-F238E27FC236}">
                <a16:creationId xmlns:a16="http://schemas.microsoft.com/office/drawing/2014/main" id="{9C9BFBC3-686B-8BD4-E45D-D73E0A7AF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12" y="1310624"/>
            <a:ext cx="4472914" cy="5543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Na </a:t>
            </a:r>
            <a:r>
              <a:rPr lang="en-US" sz="2000" err="1"/>
              <a:t>Vídeňském</a:t>
            </a:r>
            <a:r>
              <a:rPr lang="en-US" sz="2000"/>
              <a:t> </a:t>
            </a:r>
            <a:r>
              <a:rPr lang="en-US" sz="2000" err="1"/>
              <a:t>letišti</a:t>
            </a:r>
            <a:r>
              <a:rPr lang="en-US" sz="2000"/>
              <a:t> </a:t>
            </a:r>
            <a:r>
              <a:rPr lang="en-US" sz="2000" err="1"/>
              <a:t>na</a:t>
            </a:r>
            <a:r>
              <a:rPr lang="en-US" sz="2000"/>
              <a:t> </a:t>
            </a:r>
            <a:r>
              <a:rPr lang="en-US" sz="2000" err="1"/>
              <a:t>kterém</a:t>
            </a:r>
            <a:r>
              <a:rPr lang="en-US" sz="2000"/>
              <a:t> </a:t>
            </a:r>
            <a:r>
              <a:rPr lang="en-US" sz="2000" err="1"/>
              <a:t>budeme</a:t>
            </a:r>
            <a:r>
              <a:rPr lang="en-US" sz="2000"/>
              <a:t> 3 </a:t>
            </a:r>
            <a:r>
              <a:rPr lang="en-US" sz="2000" err="1"/>
              <a:t>hodiny</a:t>
            </a:r>
            <a:r>
              <a:rPr lang="en-US" sz="2000"/>
              <a:t> </a:t>
            </a:r>
            <a:r>
              <a:rPr lang="en-US" sz="2000" err="1"/>
              <a:t>před</a:t>
            </a:r>
            <a:r>
              <a:rPr lang="en-US" sz="2000"/>
              <a:t> </a:t>
            </a:r>
            <a:r>
              <a:rPr lang="en-US" sz="2000" err="1"/>
              <a:t>odletem</a:t>
            </a:r>
            <a:r>
              <a:rPr lang="en-US" sz="2000"/>
              <a:t> a v 17:25 </a:t>
            </a:r>
            <a:r>
              <a:rPr lang="en-US" sz="2000" err="1"/>
              <a:t>odlétáme</a:t>
            </a:r>
            <a:r>
              <a:rPr lang="en-US" sz="2000"/>
              <a:t> </a:t>
            </a:r>
            <a:r>
              <a:rPr lang="en-US" sz="2000" err="1"/>
              <a:t>na</a:t>
            </a:r>
            <a:r>
              <a:rPr lang="en-US" sz="2000"/>
              <a:t> </a:t>
            </a:r>
            <a:r>
              <a:rPr lang="en-US" sz="2000" err="1"/>
              <a:t>Londýnské</a:t>
            </a:r>
            <a:r>
              <a:rPr lang="en-US" sz="2000"/>
              <a:t> </a:t>
            </a:r>
            <a:r>
              <a:rPr lang="en-US" sz="2000" err="1"/>
              <a:t>letiště</a:t>
            </a:r>
            <a:r>
              <a:rPr lang="en-US" sz="2000"/>
              <a:t>  </a:t>
            </a:r>
            <a:r>
              <a:rPr lang="en-US" sz="2000" err="1"/>
              <a:t>na</a:t>
            </a:r>
            <a:r>
              <a:rPr lang="en-US" sz="2000"/>
              <a:t> </a:t>
            </a:r>
            <a:r>
              <a:rPr lang="en-US" sz="2000" err="1"/>
              <a:t>které</a:t>
            </a:r>
            <a:r>
              <a:rPr lang="en-US" sz="2000"/>
              <a:t> se </a:t>
            </a:r>
            <a:r>
              <a:rPr lang="en-US" sz="2000" err="1"/>
              <a:t>dostaneme</a:t>
            </a:r>
            <a:r>
              <a:rPr lang="en-US" sz="2000"/>
              <a:t> v 18:50. Zde </a:t>
            </a:r>
            <a:r>
              <a:rPr lang="en-US" sz="2000" err="1"/>
              <a:t>přespíme</a:t>
            </a:r>
            <a:r>
              <a:rPr lang="en-US" sz="2000"/>
              <a:t> </a:t>
            </a:r>
            <a:r>
              <a:rPr lang="en-US" sz="2000" err="1"/>
              <a:t>jednu</a:t>
            </a:r>
            <a:r>
              <a:rPr lang="en-US" sz="2000"/>
              <a:t> </a:t>
            </a:r>
            <a:r>
              <a:rPr lang="en-US" sz="2000" err="1"/>
              <a:t>noc</a:t>
            </a:r>
            <a:r>
              <a:rPr lang="en-US" sz="2000"/>
              <a:t> v </a:t>
            </a:r>
            <a:r>
              <a:rPr lang="en-US" sz="2000" err="1"/>
              <a:t>hotelu</a:t>
            </a:r>
            <a:r>
              <a:rPr lang="en-US" sz="2000"/>
              <a:t> a </a:t>
            </a:r>
            <a:r>
              <a:rPr lang="en-US" sz="2000" err="1"/>
              <a:t>následujícího</a:t>
            </a:r>
            <a:r>
              <a:rPr lang="en-US" sz="2000"/>
              <a:t> </a:t>
            </a:r>
            <a:r>
              <a:rPr lang="en-US" sz="2000" err="1"/>
              <a:t>dne</a:t>
            </a:r>
            <a:r>
              <a:rPr lang="en-US" sz="2000"/>
              <a:t> v 10:00 </a:t>
            </a:r>
            <a:r>
              <a:rPr lang="en-US" sz="2000" err="1"/>
              <a:t>letíme</a:t>
            </a:r>
            <a:r>
              <a:rPr lang="en-US" sz="2000"/>
              <a:t> do Miami. </a:t>
            </a:r>
            <a:r>
              <a:rPr lang="en-US" sz="2000" err="1"/>
              <a:t>Přiletíme</a:t>
            </a:r>
            <a:r>
              <a:rPr lang="en-US" sz="2000"/>
              <a:t> v 14:40.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0" name="Zástupný obsah 9" descr="Obsah obrázku hoblovat, obloha, přeprava, Letecká doprava&#10;&#10;Popis se vygeneroval automaticky.">
            <a:extLst>
              <a:ext uri="{FF2B5EF4-FFF2-40B4-BE49-F238E27FC236}">
                <a16:creationId xmlns:a16="http://schemas.microsoft.com/office/drawing/2014/main" id="{FF66FCFC-8370-6B43-954D-EC013474AB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45" r="17349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pic>
        <p:nvPicPr>
          <p:cNvPr id="3" name="Obrázek 2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0F6A1CCC-0B27-919C-726D-195B3204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79" y="3939686"/>
            <a:ext cx="4274772" cy="1033422"/>
          </a:xfrm>
          <a:prstGeom prst="rect">
            <a:avLst/>
          </a:prstGeom>
        </p:spPr>
      </p:pic>
      <p:pic>
        <p:nvPicPr>
          <p:cNvPr id="4" name="Obrázek 3" descr="Obsah obrázku text, snímek obrazovky, Písmo&#10;&#10;Popis se vygeneroval automaticky.">
            <a:extLst>
              <a:ext uri="{FF2B5EF4-FFF2-40B4-BE49-F238E27FC236}">
                <a16:creationId xmlns:a16="http://schemas.microsoft.com/office/drawing/2014/main" id="{C1F291FF-2001-D691-D93F-7F2F71F79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24" y="5242210"/>
            <a:ext cx="4275179" cy="97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2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F3C357-9CC0-061C-8666-833EF9028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44298"/>
            <a:ext cx="5874384" cy="1173700"/>
          </a:xfrm>
        </p:spPr>
        <p:txBody>
          <a:bodyPr anchor="t">
            <a:normAutofit fontScale="90000"/>
          </a:bodyPr>
          <a:lstStyle/>
          <a:p>
            <a:r>
              <a:rPr lang="cs-CZ" sz="2800" b="1" err="1">
                <a:solidFill>
                  <a:schemeClr val="bg1"/>
                </a:solidFill>
              </a:rPr>
              <a:t>Radisson</a:t>
            </a:r>
            <a:r>
              <a:rPr lang="cs-CZ" sz="2800" b="1">
                <a:solidFill>
                  <a:schemeClr val="bg1"/>
                </a:solidFill>
              </a:rPr>
              <a:t> RED Hotel</a:t>
            </a:r>
            <a:br>
              <a:rPr lang="cs-CZ" sz="2800" b="1"/>
            </a:br>
            <a:endParaRPr lang="cs-CZ" sz="2800" b="1">
              <a:solidFill>
                <a:schemeClr val="bg1"/>
              </a:solidFill>
            </a:endParaRPr>
          </a:p>
          <a:p>
            <a:r>
              <a:rPr lang="cs-CZ" sz="1900"/>
              <a:t>7070</a:t>
            </a:r>
            <a:br>
              <a:rPr lang="cs-CZ" sz="1900"/>
            </a:br>
            <a:endParaRPr lang="cs-CZ" sz="1900">
              <a:solidFill>
                <a:schemeClr val="bg1"/>
              </a:solidFill>
            </a:endParaRPr>
          </a:p>
        </p:txBody>
      </p:sp>
      <p:pic>
        <p:nvPicPr>
          <p:cNvPr id="5" name="Obrázek 4" descr="Radisson Red London Gatwick Airport, 2* hotel in Crawley">
            <a:extLst>
              <a:ext uri="{FF2B5EF4-FFF2-40B4-BE49-F238E27FC236}">
                <a16:creationId xmlns:a16="http://schemas.microsoft.com/office/drawing/2014/main" id="{0969F38B-45BF-5055-1502-6D6369DA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95" r="20888" b="-1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Obrázek 5" descr="Radisson RED London Gatwick Airport, Crawley (updated prices 2024)">
            <a:extLst>
              <a:ext uri="{FF2B5EF4-FFF2-40B4-BE49-F238E27FC236}">
                <a16:creationId xmlns:a16="http://schemas.microsoft.com/office/drawing/2014/main" id="{1A1870C4-B0C0-F19B-6990-9EAC6EDEC0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06" r="20714" b="-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4" name="Zástupný obsah 3" descr="Hotel Radisson RED London Gatwick Airport, Crawley, Velká Británie -  www.trivago.cz">
            <a:extLst>
              <a:ext uri="{FF2B5EF4-FFF2-40B4-BE49-F238E27FC236}">
                <a16:creationId xmlns:a16="http://schemas.microsoft.com/office/drawing/2014/main" id="{F5BD83E7-0AC4-93AF-624A-E27ED3BAC5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09" r="18974" b="2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19E53D-D7A3-B03A-C278-0974681D7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6921" y="5040587"/>
            <a:ext cx="5692774" cy="10774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FFFFF">
                    <a:alpha val="80000"/>
                  </a:srgbClr>
                </a:solidFill>
              </a:rPr>
              <a:t>Zde </a:t>
            </a:r>
            <a:r>
              <a:rPr lang="en-US" sz="2400" err="1">
                <a:solidFill>
                  <a:srgbClr val="FFFFFF">
                    <a:alpha val="80000"/>
                  </a:srgbClr>
                </a:solidFill>
              </a:rPr>
              <a:t>strávíme</a:t>
            </a:r>
            <a:r>
              <a:rPr lang="en-US" sz="2400">
                <a:solidFill>
                  <a:srgbClr val="FFFFFF">
                    <a:alpha val="80000"/>
                  </a:srgbClr>
                </a:solidFill>
              </a:rPr>
              <a:t> 1 </a:t>
            </a:r>
            <a:r>
              <a:rPr lang="en-US" sz="2400" err="1">
                <a:solidFill>
                  <a:srgbClr val="FFFFFF">
                    <a:alpha val="80000"/>
                  </a:srgbClr>
                </a:solidFill>
              </a:rPr>
              <a:t>noc</a:t>
            </a:r>
            <a:r>
              <a:rPr lang="en-US" sz="2400">
                <a:solidFill>
                  <a:srgbClr val="FFFFFF">
                    <a:alpha val="80000"/>
                  </a:srgbClr>
                </a:solidFill>
              </a:rPr>
              <a:t>. 1.6. - 2.6.</a:t>
            </a:r>
          </a:p>
        </p:txBody>
      </p:sp>
    </p:spTree>
    <p:extLst>
      <p:ext uri="{BB962C8B-B14F-4D97-AF65-F5344CB8AC3E}">
        <p14:creationId xmlns:p14="http://schemas.microsoft.com/office/powerpoint/2010/main" val="23416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18E59D-EB82-C34D-8357-9F95EF13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47" y="823213"/>
            <a:ext cx="9550992" cy="17936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latin typeface="Comic Sans MS"/>
                <a:cs typeface="Calibri"/>
              </a:rPr>
              <a:t>Z </a:t>
            </a:r>
            <a:r>
              <a:rPr lang="en-US" sz="3600" err="1">
                <a:latin typeface="Comic Sans MS"/>
                <a:cs typeface="Calibri"/>
              </a:rPr>
              <a:t>Miamského</a:t>
            </a:r>
            <a:r>
              <a:rPr lang="en-US" sz="3600">
                <a:latin typeface="Comic Sans MS"/>
                <a:cs typeface="Calibri"/>
              </a:rPr>
              <a:t> </a:t>
            </a:r>
            <a:r>
              <a:rPr lang="en-US" sz="3600" err="1">
                <a:latin typeface="Comic Sans MS"/>
                <a:cs typeface="Calibri"/>
              </a:rPr>
              <a:t>letiště</a:t>
            </a:r>
            <a:r>
              <a:rPr lang="en-US" sz="3600">
                <a:latin typeface="Comic Sans MS"/>
                <a:cs typeface="Calibri"/>
              </a:rPr>
              <a:t> </a:t>
            </a:r>
            <a:r>
              <a:rPr lang="en-US" sz="3600" err="1">
                <a:latin typeface="Comic Sans MS"/>
                <a:cs typeface="Calibri"/>
              </a:rPr>
              <a:t>si</a:t>
            </a:r>
            <a:r>
              <a:rPr lang="en-US" sz="3600">
                <a:latin typeface="Comic Sans MS"/>
                <a:cs typeface="Calibri"/>
              </a:rPr>
              <a:t> </a:t>
            </a:r>
            <a:r>
              <a:rPr lang="en-US" sz="3600" err="1">
                <a:latin typeface="Comic Sans MS"/>
                <a:cs typeface="Calibri"/>
              </a:rPr>
              <a:t>vezmeme</a:t>
            </a:r>
            <a:r>
              <a:rPr lang="en-US" sz="3600">
                <a:latin typeface="Comic Sans MS"/>
                <a:cs typeface="Calibri"/>
              </a:rPr>
              <a:t> taxi</a:t>
            </a:r>
            <a:br>
              <a:rPr lang="en-US" sz="3600">
                <a:latin typeface="Comic Sans MS"/>
              </a:rPr>
            </a:br>
            <a:r>
              <a:rPr lang="en-US" sz="3600">
                <a:latin typeface="Comic Sans MS"/>
                <a:cs typeface="Calibri"/>
              </a:rPr>
              <a:t>do </a:t>
            </a:r>
            <a:r>
              <a:rPr lang="en-US" sz="3600" err="1">
                <a:latin typeface="Comic Sans MS"/>
                <a:cs typeface="Calibri"/>
              </a:rPr>
              <a:t>hotelu</a:t>
            </a:r>
            <a:r>
              <a:rPr lang="en-US" sz="3600">
                <a:latin typeface="Comic Sans MS"/>
                <a:cs typeface="Calibri"/>
              </a:rPr>
              <a:t> Blue Little Havana.</a:t>
            </a:r>
            <a:endParaRPr lang="cs-CZ" sz="3600">
              <a:latin typeface="Comic Sans MS"/>
              <a:cs typeface="Calibri"/>
            </a:endParaRPr>
          </a:p>
          <a:p>
            <a:endParaRPr lang="cs-CZ" sz="3800"/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Zástupný obsah 2" descr="Amazon.com: NYC Taxi in Yellow Cab with Pullback Action, Die Cast New York  City Taxi Toy (No Sound) : Toys &amp; Games">
            <a:extLst>
              <a:ext uri="{FF2B5EF4-FFF2-40B4-BE49-F238E27FC236}">
                <a16:creationId xmlns:a16="http://schemas.microsoft.com/office/drawing/2014/main" id="{74FA20D2-CE62-878C-D7FC-CCD7382B3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1174" y="4107382"/>
            <a:ext cx="2681460" cy="2681460"/>
          </a:xfrm>
        </p:spPr>
      </p:pic>
      <p:pic>
        <p:nvPicPr>
          <p:cNvPr id="6" name="Zástupný obsah 5" descr="Obsah obrázku text, snímek obrazovky, Webová stránka, software&#10;&#10;Popis se vygeneroval automaticky.">
            <a:extLst>
              <a:ext uri="{FF2B5EF4-FFF2-40B4-BE49-F238E27FC236}">
                <a16:creationId xmlns:a16="http://schemas.microsoft.com/office/drawing/2014/main" id="{ACDC7C3E-08F3-447B-0C78-57280869D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340" y="3101"/>
            <a:ext cx="3506679" cy="4028986"/>
          </a:xfrm>
          <a:prstGeom prst="rect">
            <a:avLst/>
          </a:prstGeom>
        </p:spPr>
      </p:pic>
      <p:pic>
        <p:nvPicPr>
          <p:cNvPr id="7" name="Obrázek 6" descr="Obsah obrázku mapa, snímek obrazovky, Svět, text&#10;&#10;Popis se vygeneroval automaticky.">
            <a:extLst>
              <a:ext uri="{FF2B5EF4-FFF2-40B4-BE49-F238E27FC236}">
                <a16:creationId xmlns:a16="http://schemas.microsoft.com/office/drawing/2014/main" id="{E92ADFE9-555C-E8F8-B081-1D6F162F8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7141"/>
            <a:ext cx="8407677" cy="33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F42EE9-6AC2-EF8E-D055-37EB02C0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08" y="4767670"/>
            <a:ext cx="5436331" cy="11737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kern="1200">
                <a:solidFill>
                  <a:schemeClr val="bg1"/>
                </a:solidFill>
                <a:latin typeface="Perpetua"/>
              </a:rPr>
              <a:t>Blue Little Havana</a:t>
            </a:r>
          </a:p>
          <a:p>
            <a:endParaRPr lang="en-US" sz="4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ázek 5" descr="Obsah obrázku venku, obloha, plavecký bazén, budova&#10;&#10;Popis se vygeneroval automaticky.">
            <a:extLst>
              <a:ext uri="{FF2B5EF4-FFF2-40B4-BE49-F238E27FC236}">
                <a16:creationId xmlns:a16="http://schemas.microsoft.com/office/drawing/2014/main" id="{EFA469AD-801B-9983-848F-D142F17F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6" b="5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7" name="Obrázek 6" descr="Obsah obrázku interiér, výjev, zeď, místnost&#10;&#10;Popis se vygeneroval automaticky.">
            <a:extLst>
              <a:ext uri="{FF2B5EF4-FFF2-40B4-BE49-F238E27FC236}">
                <a16:creationId xmlns:a16="http://schemas.microsoft.com/office/drawing/2014/main" id="{46750463-5B15-9829-AEC2-20038852DF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33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8" name="Obrázek 7" descr="Obsah obrázku zeď, interiér, podlaha, dřevo&#10;&#10;Popis se vygeneroval automaticky.">
            <a:extLst>
              <a:ext uri="{FF2B5EF4-FFF2-40B4-BE49-F238E27FC236}">
                <a16:creationId xmlns:a16="http://schemas.microsoft.com/office/drawing/2014/main" id="{5FA24112-1DA1-CD09-C699-8BC3DD6654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70" r="4" b="4"/>
          <a:stretch/>
        </p:blipFill>
        <p:spPr>
          <a:xfrm>
            <a:off x="6244168" y="10593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4" name="Zástupný obsah 3" descr="Obsah obrázku venku, plavecký bazén, obloha, dům&#10;&#10;Popis se vygeneroval automaticky.">
            <a:extLst>
              <a:ext uri="{FF2B5EF4-FFF2-40B4-BE49-F238E27FC236}">
                <a16:creationId xmlns:a16="http://schemas.microsoft.com/office/drawing/2014/main" id="{BE9C5FC3-1E9A-6192-82EA-7E72EA3EA0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7" r="3" b="3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546ED49-A365-7508-5BA8-547187501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1" y="4763824"/>
            <a:ext cx="5692774" cy="1080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solidFill>
                  <a:schemeClr val="bg1">
                    <a:alpha val="80000"/>
                  </a:schemeClr>
                </a:solidFill>
              </a:rPr>
              <a:t>Po </a:t>
            </a:r>
            <a:r>
              <a:rPr lang="en-US" sz="3200" err="1">
                <a:solidFill>
                  <a:schemeClr val="bg1">
                    <a:alpha val="80000"/>
                  </a:schemeClr>
                </a:solidFill>
              </a:rPr>
              <a:t>příletu</a:t>
            </a:r>
            <a:r>
              <a:rPr lang="en-US" sz="3200">
                <a:solidFill>
                  <a:schemeClr val="bg1">
                    <a:alpha val="80000"/>
                  </a:schemeClr>
                </a:solidFill>
              </a:rPr>
              <a:t> do Miami </a:t>
            </a:r>
            <a:r>
              <a:rPr lang="en-US" sz="3200" err="1">
                <a:solidFill>
                  <a:schemeClr val="bg1">
                    <a:alpha val="80000"/>
                  </a:schemeClr>
                </a:solidFill>
              </a:rPr>
              <a:t>první</a:t>
            </a:r>
            <a:r>
              <a:rPr lang="en-US" sz="32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err="1">
                <a:solidFill>
                  <a:schemeClr val="bg1">
                    <a:alpha val="80000"/>
                  </a:schemeClr>
                </a:solidFill>
              </a:rPr>
              <a:t>noc</a:t>
            </a:r>
            <a:r>
              <a:rPr lang="en-US" sz="32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err="1">
                <a:solidFill>
                  <a:schemeClr val="bg1">
                    <a:alpha val="80000"/>
                  </a:schemeClr>
                </a:solidFill>
              </a:rPr>
              <a:t>ztrávíme</a:t>
            </a:r>
            <a:r>
              <a:rPr lang="en-US" sz="3200">
                <a:solidFill>
                  <a:schemeClr val="bg1">
                    <a:alpha val="80000"/>
                  </a:schemeClr>
                </a:solidFill>
              </a:rPr>
              <a:t> v </a:t>
            </a:r>
            <a:r>
              <a:rPr lang="en-US" sz="3200" err="1">
                <a:solidFill>
                  <a:schemeClr val="bg1">
                    <a:alpha val="80000"/>
                  </a:schemeClr>
                </a:solidFill>
              </a:rPr>
              <a:t>tomto</a:t>
            </a:r>
            <a:r>
              <a:rPr lang="en-US" sz="32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err="1">
                <a:solidFill>
                  <a:schemeClr val="bg1">
                    <a:alpha val="80000"/>
                  </a:schemeClr>
                </a:solidFill>
              </a:rPr>
              <a:t>hotelu</a:t>
            </a:r>
            <a:r>
              <a:rPr lang="en-US" sz="3200">
                <a:solidFill>
                  <a:schemeClr val="bg1">
                    <a:alpha val="80000"/>
                  </a:schemeClr>
                </a:solidFill>
              </a:rPr>
              <a:t>. 2.6.-3.6.</a:t>
            </a:r>
          </a:p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5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A17EBF-4185-0A63-4151-924084AE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69109" cy="3517873"/>
          </a:xfrm>
        </p:spPr>
        <p:txBody>
          <a:bodyPr/>
          <a:lstStyle/>
          <a:p>
            <a:r>
              <a:rPr lang="cs-CZ"/>
              <a:t>Cesta taxíkem z hotelu na Miami </a:t>
            </a:r>
            <a:r>
              <a:rPr lang="cs-CZ" err="1"/>
              <a:t>Beach</a:t>
            </a:r>
            <a:r>
              <a:rPr lang="cs-CZ"/>
              <a:t> a zpět</a:t>
            </a:r>
          </a:p>
        </p:txBody>
      </p:sp>
      <p:pic>
        <p:nvPicPr>
          <p:cNvPr id="5" name="Obrázek 4" descr="Cropped view from back on taxi car driving among city street Yellow  automobile downtown movement Generative AI | Premium AI-generated image">
            <a:extLst>
              <a:ext uri="{FF2B5EF4-FFF2-40B4-BE49-F238E27FC236}">
                <a16:creationId xmlns:a16="http://schemas.microsoft.com/office/drawing/2014/main" id="{94691B39-6678-3766-00D4-47857419A7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80" r="20631" b="1"/>
          <a:stretch/>
        </p:blipFill>
        <p:spPr>
          <a:xfrm>
            <a:off x="5289653" y="4025"/>
            <a:ext cx="2618361" cy="4300317"/>
          </a:xfrm>
          <a:prstGeom prst="rect">
            <a:avLst/>
          </a:prstGeom>
        </p:spPr>
      </p:pic>
      <p:pic>
        <p:nvPicPr>
          <p:cNvPr id="7" name="Obrázek 6" descr="Obsah obrázku text, mapa, ve vzduchu&#10;&#10;Popis se vygeneroval automaticky.">
            <a:extLst>
              <a:ext uri="{FF2B5EF4-FFF2-40B4-BE49-F238E27FC236}">
                <a16:creationId xmlns:a16="http://schemas.microsoft.com/office/drawing/2014/main" id="{7858A252-0064-227E-6650-5B51B40A1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" y="4301761"/>
            <a:ext cx="12183428" cy="2558533"/>
          </a:xfrm>
          <a:prstGeom prst="rect">
            <a:avLst/>
          </a:prstGeom>
        </p:spPr>
      </p:pic>
      <p:pic>
        <p:nvPicPr>
          <p:cNvPr id="9" name="Zástupný obsah 3" descr="Obsah obrázku text, snímek obrazovky, Webová stránka, software&#10;&#10;Popis se vygeneroval automaticky.">
            <a:extLst>
              <a:ext uri="{FF2B5EF4-FFF2-40B4-BE49-F238E27FC236}">
                <a16:creationId xmlns:a16="http://schemas.microsoft.com/office/drawing/2014/main" id="{FAF57614-5B0B-6380-8292-D764BA4C16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4059"/>
          <a:stretch/>
        </p:blipFill>
        <p:spPr>
          <a:xfrm>
            <a:off x="7851353" y="4024"/>
            <a:ext cx="4396970" cy="43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4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Širokoúhlá obrazovka</PresentationFormat>
  <Paragraphs>58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systému Office</vt:lpstr>
      <vt:lpstr>Naše cesta na Floridu</vt:lpstr>
      <vt:lpstr>Amerika-Florida-Miami-</vt:lpstr>
      <vt:lpstr>Pojištění</vt:lpstr>
      <vt:lpstr>Cesta z Kyjova  </vt:lpstr>
      <vt:lpstr>Cesta do Miami</vt:lpstr>
      <vt:lpstr>Radisson RED Hotel  7070 </vt:lpstr>
      <vt:lpstr>Z Miamského letiště si vezmeme taxi do hotelu Blue Little Havana. </vt:lpstr>
      <vt:lpstr>Blue Little Havana </vt:lpstr>
      <vt:lpstr>Cesta taxíkem z hotelu na Miami Beach a zpět</vt:lpstr>
      <vt:lpstr>2.6. se podíváme na Miami Beach a do města</vt:lpstr>
      <vt:lpstr>Cesta z hotelu na nádraží</vt:lpstr>
      <vt:lpstr>Cesta vlakem z Miami do Orlanda.</vt:lpstr>
      <vt:lpstr>Cesta z nádraží do hotelu La Quinta taxíkem </vt:lpstr>
      <vt:lpstr>V Orlandu se zabydlíme v  hotelu La Quinta od 3.6.-5.6.  </vt:lpstr>
      <vt:lpstr>Cesta taxíkem z hotelu do Disney World a zpět.</vt:lpstr>
      <vt:lpstr>Disney World</vt:lpstr>
      <vt:lpstr>Cesta taxíkem z hotelu do Universal Studios a zpět.</vt:lpstr>
      <vt:lpstr>Během dne 4. 6. se vydáme do Universal Studios. </vt:lpstr>
      <vt:lpstr>Cesta taxíkem z hotelu do Sea Life Orlando</vt:lpstr>
      <vt:lpstr>Sea Life Orlando Aquarium</vt:lpstr>
      <vt:lpstr>Cesta z Sea Life Orlando na nádraží</vt:lpstr>
      <vt:lpstr>Cesta vlakem z Orlanda do Miami.</vt:lpstr>
      <vt:lpstr>Cesta zpět z Miami</vt:lpstr>
      <vt:lpstr>Celková cena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Naše cesta na Floridu</dc:title>
  <dc:creator/>
  <cp:lastModifiedBy>Petra Orlická</cp:lastModifiedBy>
  <cp:revision>72</cp:revision>
  <dcterms:created xsi:type="dcterms:W3CDTF">2024-11-12T14:36:38Z</dcterms:created>
  <dcterms:modified xsi:type="dcterms:W3CDTF">2025-01-10T10:05:27Z</dcterms:modified>
</cp:coreProperties>
</file>