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8" r:id="rId11"/>
    <p:sldId id="267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D0E1EA-7B01-4D40-82A6-C12D53ABC402}" v="1691" dt="2021-06-13T13:17:07.462"/>
    <p1510:client id="{E9742296-FBA4-4682-A50B-7E4D540BF43B}" v="1" dt="2021-06-23T07:18:27.7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6" d="100"/>
          <a:sy n="86" d="100"/>
        </p:scale>
        <p:origin x="37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30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18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78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5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728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10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57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498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79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30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859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A43DF-04A3-4662-88CA-28FDED1CFC09}" type="datetimeFigureOut">
              <a:rPr lang="cs-CZ" smtClean="0"/>
              <a:t>30.08.2021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25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r>
              <a:rPr lang="cs-CZ" dirty="0">
                <a:latin typeface="Bierstadt Display"/>
                <a:cs typeface="Calibri Light"/>
              </a:rPr>
              <a:t>BARCELONA 17.6.-25.6.</a:t>
            </a:r>
            <a:endParaRPr lang="cs-CZ" dirty="0">
              <a:latin typeface="Bierstadt Display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746627" y="4578365"/>
            <a:ext cx="4645250" cy="11478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 err="1">
                <a:latin typeface="Bierstadt Display"/>
                <a:cs typeface="Calibri"/>
              </a:rPr>
              <a:t>Frajová</a:t>
            </a:r>
            <a:r>
              <a:rPr lang="cs-CZ" sz="2000" dirty="0">
                <a:latin typeface="Bierstadt Display"/>
                <a:cs typeface="Calibri"/>
              </a:rPr>
              <a:t> &amp; </a:t>
            </a:r>
            <a:r>
              <a:rPr lang="cs-CZ" sz="2000" err="1">
                <a:latin typeface="Bierstadt Display"/>
                <a:cs typeface="Calibri"/>
              </a:rPr>
              <a:t>Udržalová</a:t>
            </a:r>
            <a:endParaRPr lang="cs-CZ" sz="2000">
              <a:latin typeface="Bierstadt Display"/>
              <a:cs typeface="Calibri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ázek 4" descr="Obsah obrázku údolí, kaňon, příroda&#10;&#10;Popis se vygeneroval automaticky.">
            <a:extLst>
              <a:ext uri="{FF2B5EF4-FFF2-40B4-BE49-F238E27FC236}">
                <a16:creationId xmlns:a16="http://schemas.microsoft.com/office/drawing/2014/main" id="{FB9CBC78-2073-4077-9952-F9ACAFDB9B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-2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99523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537B233-9CDD-4A90-AABB-A8963DEE4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9A0002B-9A98-46A2-AB2C-653AD3B27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818457"/>
            <a:ext cx="3322317" cy="297587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latin typeface="Bierstadt Display"/>
              </a:rPr>
              <a:t>THE MAGIC FOUNTAIN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77CFA51-13EB-4A88-8394-98F5410E7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5625" y="3847516"/>
            <a:ext cx="3322316" cy="4843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kern="1200">
                <a:latin typeface="Bierstadt Display"/>
              </a:rPr>
              <a:t>(zdarma)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40575EE-C594-4566-BC00-663004E52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63566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5" descr="Obsah obrázku obloha, exteriér, lidé, osoba&#10;&#10;Popis se vygeneroval automaticky.">
            <a:extLst>
              <a:ext uri="{FF2B5EF4-FFF2-40B4-BE49-F238E27FC236}">
                <a16:creationId xmlns:a16="http://schemas.microsoft.com/office/drawing/2014/main" id="{D42EB3F2-63A2-48FD-B49C-22F6C1F5636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4678" y="884646"/>
            <a:ext cx="6436548" cy="508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071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BB5E753-C1AC-4C49-929F-D722B420D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67" y="1795603"/>
            <a:ext cx="5218364" cy="18349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latin typeface="Bierstadt Display"/>
              </a:rPr>
              <a:t>SAGRADA FAMILIA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3716FC4-0E0F-49B5-B6E6-7CB57AB71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6267" y="3642153"/>
            <a:ext cx="4887685" cy="7222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2000">
                <a:latin typeface="Bierstadt Display"/>
                <a:cs typeface="Calibri" panose="020F0502020204030204"/>
              </a:rPr>
              <a:t>vstup na prohlídku (2 386 Kč)</a:t>
            </a:r>
            <a:endParaRPr lang="en-US" sz="2000" dirty="0">
              <a:latin typeface="Bierstadt Display"/>
              <a:cs typeface="Calibri" panose="020F050202020403020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F8F36E2-BBE5-43FE-822F-AD8CAE08C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8597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5" descr="Obsah obrázku obloha, exteriér, budova&#10;&#10;Popis se vygeneroval automaticky.">
            <a:extLst>
              <a:ext uri="{FF2B5EF4-FFF2-40B4-BE49-F238E27FC236}">
                <a16:creationId xmlns:a16="http://schemas.microsoft.com/office/drawing/2014/main" id="{6D989512-A7BC-4B2B-B94A-E942881DC45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9145" y="573678"/>
            <a:ext cx="5103206" cy="571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875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CAF9AC-D00C-458D-BF50-7FA855FA4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>
                <a:solidFill>
                  <a:srgbClr val="FFFFFF"/>
                </a:solidFill>
                <a:latin typeface="Bierstadt Display"/>
              </a:rPr>
              <a:t>PŮJČOVNA KOL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F0A103-67D6-4019-9194-3C66D5B00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237" y="4170501"/>
            <a:ext cx="3657600" cy="152559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3600" kern="1200">
                <a:solidFill>
                  <a:srgbClr val="FFFFFF"/>
                </a:solidFill>
                <a:latin typeface="Bierstadt Display"/>
              </a:rPr>
              <a:t>3 047 Kč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5">
            <a:extLst>
              <a:ext uri="{FF2B5EF4-FFF2-40B4-BE49-F238E27FC236}">
                <a16:creationId xmlns:a16="http://schemas.microsoft.com/office/drawing/2014/main" id="{84ABC889-D008-47AA-AFCA-1BF0295DAD1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88"/>
          <a:stretch/>
        </p:blipFill>
        <p:spPr>
          <a:xfrm>
            <a:off x="6422218" y="492573"/>
            <a:ext cx="4016753" cy="58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960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B787AE4-7E8C-40DA-9A4F-F805B73D0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>
                <a:solidFill>
                  <a:srgbClr val="FFFFFF"/>
                </a:solidFill>
                <a:latin typeface="Bierstadt Display"/>
              </a:rPr>
              <a:t>DOPRAVA DOMŮ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A05C697-A2D6-4E18-B7B5-32AC48DB2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4237" y="4170501"/>
            <a:ext cx="3830128" cy="16693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ctr">
              <a:buChar char="•"/>
            </a:pPr>
            <a:r>
              <a:rPr lang="en-US" sz="2000" kern="1200">
                <a:solidFill>
                  <a:srgbClr val="FFFFFF"/>
                </a:solidFill>
                <a:latin typeface="Bierstadt Display"/>
              </a:rPr>
              <a:t>Praha hlavní nádraží-Kyjov (355 Kč)</a:t>
            </a:r>
            <a:endParaRPr lang="cs-CZ" sz="2000">
              <a:latin typeface="Bierstadt Display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5">
            <a:extLst>
              <a:ext uri="{FF2B5EF4-FFF2-40B4-BE49-F238E27FC236}">
                <a16:creationId xmlns:a16="http://schemas.microsoft.com/office/drawing/2014/main" id="{CF589D3C-0D11-497C-B43C-595DAF576A9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42"/>
          <a:stretch/>
        </p:blipFill>
        <p:spPr>
          <a:xfrm>
            <a:off x="5153822" y="1514040"/>
            <a:ext cx="6553545" cy="383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432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Obrázek 11" descr="Obsah obrázku budova, směr, scéna, chodník&#10;&#10;Popis se vygeneroval automaticky.">
            <a:extLst>
              <a:ext uri="{FF2B5EF4-FFF2-40B4-BE49-F238E27FC236}">
                <a16:creationId xmlns:a16="http://schemas.microsoft.com/office/drawing/2014/main" id="{FDF352DF-C675-4D51-9889-35D8D8FEA05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0FD5D3C-57E9-4FFF-AE08-5D1BC8A5E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  <a:latin typeface="Bierstadt Display"/>
              </a:rPr>
              <a:t>CELKOVÁ CENA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2EFFA0D-6588-407B-B4DD-C3A843066D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600">
                <a:solidFill>
                  <a:srgbClr val="FFFFFF"/>
                </a:solidFill>
                <a:latin typeface="Bierstadt Display"/>
              </a:rPr>
              <a:t>55 933 Kč</a:t>
            </a:r>
          </a:p>
        </p:txBody>
      </p:sp>
    </p:spTree>
    <p:extLst>
      <p:ext uri="{BB962C8B-B14F-4D97-AF65-F5344CB8AC3E}">
        <p14:creationId xmlns:p14="http://schemas.microsoft.com/office/powerpoint/2010/main" val="782361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25EA9F-2E79-4430-AA0C-039E2D0353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8954" y="1783959"/>
            <a:ext cx="4734287" cy="313352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cs-CZ">
                <a:latin typeface="Bierstadt Display"/>
                <a:cs typeface="Calibri Light"/>
              </a:rPr>
              <a:t>DĚKUJEME ZA POZORNOST!</a:t>
            </a:r>
            <a:endParaRPr lang="cs-CZ" dirty="0">
              <a:latin typeface="Bierstadt Display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Obrázek 4" descr="Obsah obrázku budova, exteriér, směr, ulice&#10;&#10;Popis se vygeneroval automaticky.">
            <a:extLst>
              <a:ext uri="{FF2B5EF4-FFF2-40B4-BE49-F238E27FC236}">
                <a16:creationId xmlns:a16="http://schemas.microsoft.com/office/drawing/2014/main" id="{6936F46F-23AA-45F7-BC2A-C3B555E160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16768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B8D412AD-9CF4-4510-97DC-34D6CC830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643467" y="691992"/>
            <a:ext cx="4025724" cy="552254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36D1BDC-3F1F-4B24-B30D-B138C91F2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055" y="1019503"/>
            <a:ext cx="3147848" cy="20652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rgbClr val="FFFFFF"/>
                </a:solidFill>
                <a:latin typeface="Bierstadt Display"/>
              </a:rPr>
              <a:t>DOPRAVA NA LETIŠTĚ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8FC89CA-47F1-4934-B283-0E52680A1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20600" y="3163562"/>
            <a:ext cx="3108960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DFE902B-F4D2-4370-B4AC-915DCE431A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2056" y="3232906"/>
            <a:ext cx="3334753" cy="24011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err="1">
                <a:solidFill>
                  <a:srgbClr val="FFFFFF"/>
                </a:solidFill>
                <a:latin typeface="Bierstadt Display"/>
              </a:rPr>
              <a:t>Kyjov</a:t>
            </a:r>
            <a:r>
              <a:rPr lang="en-US" sz="2000" dirty="0">
                <a:solidFill>
                  <a:srgbClr val="FFFFFF"/>
                </a:solidFill>
                <a:latin typeface="Bierstadt Display"/>
              </a:rPr>
              <a:t>-Praha </a:t>
            </a:r>
            <a:r>
              <a:rPr lang="en-US" sz="2000" err="1">
                <a:solidFill>
                  <a:srgbClr val="FFFFFF"/>
                </a:solidFill>
                <a:latin typeface="Bierstadt Display"/>
              </a:rPr>
              <a:t>hlavní</a:t>
            </a:r>
            <a:r>
              <a:rPr lang="en-US" sz="2000" dirty="0">
                <a:solidFill>
                  <a:srgbClr val="FFFFFF"/>
                </a:solidFill>
                <a:latin typeface="Bierstadt Display"/>
              </a:rPr>
              <a:t> </a:t>
            </a:r>
            <a:r>
              <a:rPr lang="en-US" sz="2000" err="1">
                <a:solidFill>
                  <a:srgbClr val="FFFFFF"/>
                </a:solidFill>
                <a:latin typeface="Bierstadt Display"/>
              </a:rPr>
              <a:t>nádraží</a:t>
            </a:r>
            <a:r>
              <a:rPr lang="en-US" sz="2000" dirty="0">
                <a:solidFill>
                  <a:srgbClr val="FFFFFF"/>
                </a:solidFill>
                <a:latin typeface="Bierstadt Display"/>
              </a:rPr>
              <a:t> (355 </a:t>
            </a:r>
            <a:r>
              <a:rPr lang="en-US" sz="2000" err="1">
                <a:solidFill>
                  <a:srgbClr val="FFFFFF"/>
                </a:solidFill>
                <a:latin typeface="Bierstadt Display"/>
              </a:rPr>
              <a:t>Kč</a:t>
            </a:r>
            <a:r>
              <a:rPr lang="en-US" sz="2000" dirty="0">
                <a:solidFill>
                  <a:srgbClr val="FFFFFF"/>
                </a:solidFill>
                <a:latin typeface="Bierstadt Display"/>
              </a:rPr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latin typeface="Bierstadt Display"/>
              </a:rPr>
              <a:t>Praha </a:t>
            </a:r>
            <a:r>
              <a:rPr lang="en-US" sz="2000" err="1">
                <a:solidFill>
                  <a:srgbClr val="FFFFFF"/>
                </a:solidFill>
                <a:latin typeface="Bierstadt Display"/>
              </a:rPr>
              <a:t>hlavní</a:t>
            </a:r>
            <a:r>
              <a:rPr lang="en-US" sz="2000" dirty="0">
                <a:solidFill>
                  <a:srgbClr val="FFFFFF"/>
                </a:solidFill>
                <a:latin typeface="Bierstadt Display"/>
              </a:rPr>
              <a:t> </a:t>
            </a:r>
            <a:r>
              <a:rPr lang="en-US" sz="2000" err="1">
                <a:solidFill>
                  <a:srgbClr val="FFFFFF"/>
                </a:solidFill>
                <a:latin typeface="Bierstadt Display"/>
              </a:rPr>
              <a:t>nádraží-letiště</a:t>
            </a:r>
            <a:r>
              <a:rPr lang="en-US" sz="2000" dirty="0">
                <a:solidFill>
                  <a:srgbClr val="FFFFFF"/>
                </a:solidFill>
                <a:latin typeface="Bierstadt Display"/>
              </a:rPr>
              <a:t> Václava </a:t>
            </a:r>
            <a:r>
              <a:rPr lang="en-US" sz="2000" err="1">
                <a:solidFill>
                  <a:srgbClr val="FFFFFF"/>
                </a:solidFill>
                <a:latin typeface="Bierstadt Display"/>
              </a:rPr>
              <a:t>Havla</a:t>
            </a:r>
            <a:r>
              <a:rPr lang="en-US" sz="2000" dirty="0">
                <a:solidFill>
                  <a:srgbClr val="FFFFFF"/>
                </a:solidFill>
                <a:latin typeface="Bierstadt Display"/>
              </a:rPr>
              <a:t> (</a:t>
            </a:r>
            <a:r>
              <a:rPr lang="en-US" sz="2000" err="1">
                <a:solidFill>
                  <a:srgbClr val="FFFFFF"/>
                </a:solidFill>
                <a:latin typeface="Bierstadt Display"/>
              </a:rPr>
              <a:t>zdarma</a:t>
            </a:r>
            <a:r>
              <a:rPr lang="en-US" sz="2000" dirty="0">
                <a:solidFill>
                  <a:srgbClr val="FFFFFF"/>
                </a:solidFill>
                <a:latin typeface="Bierstadt Display"/>
              </a:rPr>
              <a:t>)</a:t>
            </a:r>
          </a:p>
        </p:txBody>
      </p:sp>
      <p:pic>
        <p:nvPicPr>
          <p:cNvPr id="5" name="Obrázek 5" descr="Obsah obrázku text&#10;&#10;Popis se vygeneroval automaticky.">
            <a:extLst>
              <a:ext uri="{FF2B5EF4-FFF2-40B4-BE49-F238E27FC236}">
                <a16:creationId xmlns:a16="http://schemas.microsoft.com/office/drawing/2014/main" id="{4F8DA449-7621-4EC3-8639-5329DB0937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8203" y="1286934"/>
            <a:ext cx="6048666" cy="435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40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6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4234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751B1F6-8EB9-44D1-92AA-6D32ACD40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0837" y="914400"/>
            <a:ext cx="3657600" cy="28300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Bierstadt Display"/>
              </a:rPr>
              <a:t>LETENKY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 </a:t>
            </a:r>
          </a:p>
        </p:txBody>
      </p:sp>
      <p:pic>
        <p:nvPicPr>
          <p:cNvPr id="5" name="Obrázek 5">
            <a:extLst>
              <a:ext uri="{FF2B5EF4-FFF2-40B4-BE49-F238E27FC236}">
                <a16:creationId xmlns:a16="http://schemas.microsoft.com/office/drawing/2014/main" id="{5F683430-8599-4273-A5C3-A5C7FAD95F0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662" y="619666"/>
            <a:ext cx="6553545" cy="5626611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777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>
            <a:extLst>
              <a:ext uri="{FF2B5EF4-FFF2-40B4-BE49-F238E27FC236}">
                <a16:creationId xmlns:a16="http://schemas.microsoft.com/office/drawing/2014/main" id="{94D99F0D-160A-4B01-AB07-0681DCAF5E8E}"/>
              </a:ext>
            </a:extLst>
          </p:cNvPr>
          <p:cNvSpPr txBox="1"/>
          <p:nvPr/>
        </p:nvSpPr>
        <p:spPr>
          <a:xfrm>
            <a:off x="8203720" y="3976777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3600">
                <a:solidFill>
                  <a:schemeClr val="bg1"/>
                </a:solidFill>
                <a:latin typeface="Bierstadt Display"/>
                <a:cs typeface="Calibri"/>
              </a:rPr>
              <a:t>16 437 Kč</a:t>
            </a:r>
            <a:endParaRPr lang="cs-CZ" sz="3600" dirty="0">
              <a:solidFill>
                <a:schemeClr val="bg1"/>
              </a:solidFill>
              <a:latin typeface="Bierstadt Display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3728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D3B8762-507C-4B77-8473-FAD1905A0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Bierstadt Display"/>
              </a:rPr>
              <a:t>POJIŠTĚNÍ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0DF5F3C-6737-488F-878B-819EFBA67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9860" y="4069860"/>
            <a:ext cx="3657600" cy="7204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600" dirty="0">
                <a:solidFill>
                  <a:srgbClr val="FFFFFF"/>
                </a:solidFill>
                <a:latin typeface="Bierstadt Display"/>
                <a:cs typeface="Calibri"/>
              </a:rPr>
              <a:t>478 </a:t>
            </a:r>
            <a:r>
              <a:rPr lang="en-US" sz="3600" err="1">
                <a:solidFill>
                  <a:srgbClr val="FFFFFF"/>
                </a:solidFill>
                <a:latin typeface="Bierstadt Display"/>
                <a:cs typeface="Calibri"/>
              </a:rPr>
              <a:t>Kč</a:t>
            </a:r>
            <a:endParaRPr lang="en-US" sz="3600" kern="1200">
              <a:solidFill>
                <a:srgbClr val="FFFFFF"/>
              </a:solidFill>
              <a:latin typeface="Bierstadt Display"/>
              <a:cs typeface="Calibri" panose="020F0502020204030204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4" descr="Obsah obrázku text&#10;&#10;Popis se vygeneroval automaticky.">
            <a:extLst>
              <a:ext uri="{FF2B5EF4-FFF2-40B4-BE49-F238E27FC236}">
                <a16:creationId xmlns:a16="http://schemas.microsoft.com/office/drawing/2014/main" id="{4FB159EA-7717-4D2E-87E7-E874C5E80D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3822" y="2625304"/>
            <a:ext cx="6553545" cy="180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05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C6C1CF0-72F3-4659-8100-A6832F612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dirty="0">
                <a:solidFill>
                  <a:srgbClr val="FFFFFF"/>
                </a:solidFill>
                <a:latin typeface="Bierstadt Display"/>
              </a:rPr>
              <a:t>HOTEL-8 </a:t>
            </a:r>
            <a:r>
              <a:rPr lang="en-US" sz="4800" err="1">
                <a:solidFill>
                  <a:srgbClr val="FFFFFF"/>
                </a:solidFill>
                <a:latin typeface="Bierstadt Display"/>
              </a:rPr>
              <a:t>nocí</a:t>
            </a:r>
            <a:r>
              <a:rPr lang="en-US" sz="4800" dirty="0">
                <a:solidFill>
                  <a:srgbClr val="FFFFFF"/>
                </a:solidFill>
                <a:latin typeface="Bierstadt Display"/>
              </a:rPr>
              <a:t>, 29 626 </a:t>
            </a:r>
            <a:r>
              <a:rPr lang="en-US" sz="4800" err="1">
                <a:solidFill>
                  <a:srgbClr val="FFFFFF"/>
                </a:solidFill>
                <a:latin typeface="Bierstadt Display"/>
              </a:rPr>
              <a:t>Kč</a:t>
            </a:r>
            <a:endParaRPr lang="en-US" sz="4800" dirty="0">
              <a:solidFill>
                <a:srgbClr val="FFFFFF"/>
              </a:solidFill>
              <a:latin typeface="Bierstadt Display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ázek 6" descr="Obsah obrázku text&#10;&#10;Popis se vygeneroval automaticky.">
            <a:extLst>
              <a:ext uri="{FF2B5EF4-FFF2-40B4-BE49-F238E27FC236}">
                <a16:creationId xmlns:a16="http://schemas.microsoft.com/office/drawing/2014/main" id="{B39EA08E-3AE0-4064-BE3B-A814EA6A47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42" b="-462"/>
          <a:stretch/>
        </p:blipFill>
        <p:spPr>
          <a:xfrm>
            <a:off x="1230699" y="2412441"/>
            <a:ext cx="4208071" cy="4018591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5" descr="Obsah obrázku text&#10;&#10;Popis se vygeneroval automaticky.">
            <a:extLst>
              <a:ext uri="{FF2B5EF4-FFF2-40B4-BE49-F238E27FC236}">
                <a16:creationId xmlns:a16="http://schemas.microsoft.com/office/drawing/2014/main" id="{7B218EA6-7B3C-48F8-84AD-C523958B4AD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88"/>
          <a:stretch/>
        </p:blipFill>
        <p:spPr>
          <a:xfrm>
            <a:off x="7006618" y="2412441"/>
            <a:ext cx="3915884" cy="421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086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2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06ECF1B-ACEF-4968-A40F-8F68F7DD5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>
                <a:solidFill>
                  <a:srgbClr val="FFFFFF"/>
                </a:solidFill>
                <a:latin typeface="Bierstadt Display"/>
              </a:rPr>
              <a:t>HOTEL</a:t>
            </a:r>
            <a:endParaRPr lang="cs-CZ" dirty="0">
              <a:latin typeface="Bierstadt Display"/>
            </a:endParaRPr>
          </a:p>
        </p:txBody>
      </p:sp>
      <p:pic>
        <p:nvPicPr>
          <p:cNvPr id="6" name="Obrázek 6" descr="Obsah obrázku interiér, zeď, místnost, patro&#10;&#10;Popis se vygeneroval automaticky.">
            <a:extLst>
              <a:ext uri="{FF2B5EF4-FFF2-40B4-BE49-F238E27FC236}">
                <a16:creationId xmlns:a16="http://schemas.microsoft.com/office/drawing/2014/main" id="{C6A1F231-086B-4416-8D00-EFB54A64A8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635" y="321733"/>
            <a:ext cx="4151681" cy="3026834"/>
          </a:xfrm>
          <a:prstGeom prst="rect">
            <a:avLst/>
          </a:prstGeom>
        </p:spPr>
      </p:pic>
      <p:pic>
        <p:nvPicPr>
          <p:cNvPr id="8" name="Obrázek 8" descr="Obsah obrázku exteriér, budova, oblast, paluba&#10;&#10;Popis se vygeneroval automaticky.">
            <a:extLst>
              <a:ext uri="{FF2B5EF4-FFF2-40B4-BE49-F238E27FC236}">
                <a16:creationId xmlns:a16="http://schemas.microsoft.com/office/drawing/2014/main" id="{6DB50285-FBDC-4A3E-8B11-104FA66D85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>
          <a:xfrm>
            <a:off x="4638955" y="321733"/>
            <a:ext cx="3539976" cy="2985818"/>
          </a:xfrm>
          <a:prstGeom prst="rect">
            <a:avLst/>
          </a:prstGeom>
        </p:spPr>
      </p:pic>
      <p:pic>
        <p:nvPicPr>
          <p:cNvPr id="5" name="Obrázek 5" descr="Obsah obrázku interiér, nábytek, ostrov&#10;&#10;Popis se vygeneroval automaticky.">
            <a:extLst>
              <a:ext uri="{FF2B5EF4-FFF2-40B4-BE49-F238E27FC236}">
                <a16:creationId xmlns:a16="http://schemas.microsoft.com/office/drawing/2014/main" id="{622B8C7E-B816-4511-A917-D0F78A97557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8570" y="321734"/>
            <a:ext cx="3535590" cy="2985818"/>
          </a:xfrm>
          <a:prstGeom prst="rect">
            <a:avLst/>
          </a:prstGeom>
        </p:spPr>
      </p:pic>
      <p:cxnSp>
        <p:nvCxnSpPr>
          <p:cNvPr id="11" name="Straight Connector 14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7" descr="Obsah obrázku patro, dřevěné, nábytek, dřevo&#10;&#10;Popis se vygeneroval automaticky.">
            <a:extLst>
              <a:ext uri="{FF2B5EF4-FFF2-40B4-BE49-F238E27FC236}">
                <a16:creationId xmlns:a16="http://schemas.microsoft.com/office/drawing/2014/main" id="{5FE739C0-1BD5-4994-B129-4A5C1785B3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635" y="3509433"/>
            <a:ext cx="4160452" cy="3026833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9034AF1B-56BA-4FFF-B59C-7D5A347F4563}"/>
              </a:ext>
            </a:extLst>
          </p:cNvPr>
          <p:cNvSpPr txBox="1"/>
          <p:nvPr/>
        </p:nvSpPr>
        <p:spPr>
          <a:xfrm>
            <a:off x="5673306" y="5515155"/>
            <a:ext cx="517297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2000">
                <a:solidFill>
                  <a:srgbClr val="FFFFFF"/>
                </a:solidFill>
                <a:latin typeface="Bierstadt Display"/>
                <a:cs typeface="Calibri"/>
              </a:rPr>
              <a:t>+ taxi z letiště a zpátky (1 472 Kč)</a:t>
            </a:r>
            <a:endParaRPr lang="cs-CZ" sz="2000" dirty="0">
              <a:solidFill>
                <a:srgbClr val="FFFFFF"/>
              </a:solidFill>
              <a:latin typeface="Bierstadt Display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0253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537B233-9CDD-4A90-AABB-A8963DEE4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E5396AD-AEB6-4E0A-8890-C49EF6A14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818457"/>
            <a:ext cx="3667373" cy="311964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latin typeface="Bierstadt Display"/>
              </a:rPr>
              <a:t>CATHEDRAL  DE BARCELONA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580B0FD-C389-4B14-8BCF-EAE47D39F6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8" y="3948158"/>
            <a:ext cx="3322316" cy="16920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2000" kern="1200" err="1">
                <a:latin typeface="Bierstadt Display"/>
              </a:rPr>
              <a:t>vstup</a:t>
            </a:r>
            <a:r>
              <a:rPr lang="en-US" sz="2000" kern="1200" dirty="0">
                <a:latin typeface="Bierstadt Display"/>
              </a:rPr>
              <a:t> </a:t>
            </a:r>
            <a:r>
              <a:rPr lang="en-US" sz="2000" kern="1200" err="1">
                <a:latin typeface="Bierstadt Display"/>
              </a:rPr>
              <a:t>na</a:t>
            </a:r>
            <a:r>
              <a:rPr lang="en-US" sz="2000" kern="1200" dirty="0">
                <a:latin typeface="Bierstadt Display"/>
              </a:rPr>
              <a:t> </a:t>
            </a:r>
            <a:r>
              <a:rPr lang="en-US" sz="2000" kern="1200" err="1">
                <a:latin typeface="Bierstadt Display"/>
              </a:rPr>
              <a:t>prohlídku</a:t>
            </a:r>
            <a:r>
              <a:rPr lang="en-US" sz="2000" kern="1200" dirty="0">
                <a:latin typeface="Bierstadt Display"/>
              </a:rPr>
              <a:t> (457 </a:t>
            </a:r>
            <a:r>
              <a:rPr lang="en-US" sz="2000" kern="1200" err="1">
                <a:latin typeface="Bierstadt Display"/>
              </a:rPr>
              <a:t>Kč</a:t>
            </a:r>
            <a:r>
              <a:rPr lang="en-US" sz="2000" kern="1200" dirty="0">
                <a:latin typeface="Bierstadt Display"/>
              </a:rPr>
              <a:t>)</a:t>
            </a:r>
            <a:endParaRPr lang="cs-CZ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40575EE-C594-4566-BC00-663004E52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63566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5" descr="Obsah obrázku exteriér, svatyně, kostel, kámen&#10;&#10;Popis se vygeneroval automaticky.">
            <a:extLst>
              <a:ext uri="{FF2B5EF4-FFF2-40B4-BE49-F238E27FC236}">
                <a16:creationId xmlns:a16="http://schemas.microsoft.com/office/drawing/2014/main" id="{1A4CE102-F442-405D-B4BB-8727BA72F00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4678" y="887851"/>
            <a:ext cx="6436548" cy="508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7548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537B233-9CDD-4A90-AABB-A8963DEE4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ED613CB-AAA6-45DB-8617-360ED1531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818457"/>
            <a:ext cx="3322317" cy="297587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latin typeface="Bierstadt Display"/>
              </a:rPr>
              <a:t>CAMP NOU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797653D-A4EB-45DE-BDF6-85ACF577A7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8" y="3948158"/>
            <a:ext cx="3322316" cy="16920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2000" err="1">
                <a:latin typeface="Bierstadt Display"/>
              </a:rPr>
              <a:t>vstup</a:t>
            </a:r>
            <a:r>
              <a:rPr lang="en-US" sz="2000" kern="1200" dirty="0">
                <a:latin typeface="Bierstadt Display"/>
              </a:rPr>
              <a:t> </a:t>
            </a:r>
            <a:r>
              <a:rPr lang="en-US" sz="2000" kern="1200" err="1">
                <a:latin typeface="Bierstadt Display"/>
              </a:rPr>
              <a:t>na</a:t>
            </a:r>
            <a:r>
              <a:rPr lang="en-US" sz="2000" kern="1200" dirty="0">
                <a:latin typeface="Bierstadt Display"/>
              </a:rPr>
              <a:t> </a:t>
            </a:r>
            <a:r>
              <a:rPr lang="en-US" sz="2000" kern="1200" err="1">
                <a:latin typeface="Bierstadt Display"/>
              </a:rPr>
              <a:t>prohlídku</a:t>
            </a:r>
            <a:r>
              <a:rPr lang="en-US" sz="2000" kern="1200" dirty="0">
                <a:latin typeface="Bierstadt Display"/>
              </a:rPr>
              <a:t> (</a:t>
            </a:r>
            <a:r>
              <a:rPr lang="en-US" sz="2000" dirty="0">
                <a:latin typeface="Bierstadt Display"/>
              </a:rPr>
              <a:t>1 320</a:t>
            </a:r>
            <a:r>
              <a:rPr lang="en-US" sz="2000" kern="1200" dirty="0">
                <a:latin typeface="Bierstadt Display"/>
              </a:rPr>
              <a:t> </a:t>
            </a:r>
            <a:r>
              <a:rPr lang="en-US" sz="2000" kern="1200" err="1">
                <a:latin typeface="Bierstadt Display"/>
              </a:rPr>
              <a:t>Kč</a:t>
            </a:r>
            <a:r>
              <a:rPr lang="en-US" sz="2000" kern="1200" dirty="0">
                <a:latin typeface="Bierstadt Display"/>
              </a:rPr>
              <a:t>)</a:t>
            </a:r>
            <a:endParaRPr lang="cs-CZ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40575EE-C594-4566-BC00-663004E52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63566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5" descr="Obsah obrázku obloha, stadion, budova&#10;&#10;Popis se vygeneroval automaticky.">
            <a:extLst>
              <a:ext uri="{FF2B5EF4-FFF2-40B4-BE49-F238E27FC236}">
                <a16:creationId xmlns:a16="http://schemas.microsoft.com/office/drawing/2014/main" id="{A4489F2E-D988-4731-A5A3-065391F2ACA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4678" y="888035"/>
            <a:ext cx="6436548" cy="508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5769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537B233-9CDD-4A90-AABB-A8963DEE4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11F7247-102D-42AA-A74E-5CE09386C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818457"/>
            <a:ext cx="3322317" cy="297587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latin typeface="Bierstadt Display"/>
              </a:rPr>
              <a:t>LA RAMBA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22201D2-EB75-45A6-968E-B429D91FB6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1889" y="3790007"/>
            <a:ext cx="3322316" cy="169206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kern="1200" dirty="0">
                <a:latin typeface="Bierstadt Display"/>
              </a:rPr>
              <a:t>(</a:t>
            </a:r>
            <a:r>
              <a:rPr lang="en-US" sz="2000" kern="1200" err="1">
                <a:latin typeface="Bierstadt Display"/>
              </a:rPr>
              <a:t>zdarma</a:t>
            </a:r>
            <a:r>
              <a:rPr lang="en-US" sz="2000" kern="1200" dirty="0">
                <a:latin typeface="Bierstadt Display"/>
              </a:rPr>
              <a:t>)</a:t>
            </a:r>
            <a:endParaRPr lang="cs-CZ">
              <a:cs typeface="Calibri" panose="020F050202020403020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40575EE-C594-4566-BC00-663004E52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63566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5" descr="Obsah obrázku obloha, strom, exteriér, město&#10;&#10;Popis se vygeneroval automaticky.">
            <a:extLst>
              <a:ext uri="{FF2B5EF4-FFF2-40B4-BE49-F238E27FC236}">
                <a16:creationId xmlns:a16="http://schemas.microsoft.com/office/drawing/2014/main" id="{93908B4A-4C38-46DC-BA3E-6F3FC7197C1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827"/>
          <a:stretch/>
        </p:blipFill>
        <p:spPr>
          <a:xfrm>
            <a:off x="5811246" y="566916"/>
            <a:ext cx="5503412" cy="572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6969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</Words>
  <Application>Microsoft Office PowerPoint</Application>
  <PresentationFormat>Širokoúhlá obrazovka</PresentationFormat>
  <Paragraphs>29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Bierstadt Display</vt:lpstr>
      <vt:lpstr>Calibri</vt:lpstr>
      <vt:lpstr>Calibri Light</vt:lpstr>
      <vt:lpstr>Tw Cen MT</vt:lpstr>
      <vt:lpstr>Motiv systému Office</vt:lpstr>
      <vt:lpstr>BARCELONA 17.6.-25.6.</vt:lpstr>
      <vt:lpstr>DOPRAVA NA LETIŠTĚ</vt:lpstr>
      <vt:lpstr>LETENKY </vt:lpstr>
      <vt:lpstr>POJIŠTĚNÍ</vt:lpstr>
      <vt:lpstr>HOTEL-8 nocí, 29 626 Kč</vt:lpstr>
      <vt:lpstr>HOTEL</vt:lpstr>
      <vt:lpstr>CATHEDRAL  DE BARCELONA</vt:lpstr>
      <vt:lpstr>CAMP NOU</vt:lpstr>
      <vt:lpstr>LA RAMBA</vt:lpstr>
      <vt:lpstr>THE MAGIC FOUNTAIN</vt:lpstr>
      <vt:lpstr>SAGRADA FAMILIA</vt:lpstr>
      <vt:lpstr>PŮJČOVNA KOL</vt:lpstr>
      <vt:lpstr>DOPRAVA DOMŮ</vt:lpstr>
      <vt:lpstr>CELKOVÁ CENA</vt:lpstr>
      <vt:lpstr>DĚKUJEME ZA POZORNOST!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Vladimír Balajka</dc:creator>
  <cp:lastModifiedBy>Vladimír Balajka</cp:lastModifiedBy>
  <cp:revision>465</cp:revision>
  <dcterms:created xsi:type="dcterms:W3CDTF">2021-06-13T08:45:51Z</dcterms:created>
  <dcterms:modified xsi:type="dcterms:W3CDTF">2021-08-30T15:53:43Z</dcterms:modified>
</cp:coreProperties>
</file>